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69" r:id="rId4"/>
    <p:sldId id="270" r:id="rId5"/>
    <p:sldId id="262" r:id="rId6"/>
    <p:sldId id="275" r:id="rId7"/>
    <p:sldId id="274" r:id="rId8"/>
    <p:sldId id="258" r:id="rId9"/>
    <p:sldId id="261" r:id="rId10"/>
    <p:sldId id="27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4C6"/>
    <a:srgbClr val="DCEDF8"/>
    <a:srgbClr val="B8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63086" autoAdjust="0"/>
  </p:normalViewPr>
  <p:slideViewPr>
    <p:cSldViewPr snapToGrid="0">
      <p:cViewPr varScale="1">
        <p:scale>
          <a:sx n="69" d="100"/>
          <a:sy n="69" d="100"/>
        </p:scale>
        <p:origin x="14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CBBEEE-63D3-471E-84EE-0CFB5CE62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B61EC-01CA-47C6-A033-87992EFFC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B16F-87B1-4A65-863F-172736859103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55FA0-CE02-4706-97BA-1701433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903E2-9C6E-4FC8-B797-8DD66CE7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85D5B-6A8A-4D90-BFA0-A39469EB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98EE-BA22-4CA1-9A76-D73F636BF956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BD22-5488-457B-B6FB-A3C997B3A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Introduction </a:t>
            </a:r>
          </a:p>
          <a:p>
            <a:pPr marL="171450" indent="-171450">
              <a:buFontTx/>
              <a:buChar char="-"/>
            </a:pPr>
            <a:r>
              <a:rPr lang="en-GB" b="0" dirty="0"/>
              <a:t>Why are we talking about roadside litter?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Our planet is beautiful and we don’t want to pollute it / make it dirty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Scotland as one of most beautiful parts of the world (Rough Guides voted it most beautiful country in the world in Sept ’17) - https://</a:t>
            </a:r>
            <a:r>
              <a:rPr lang="en-GB" dirty="0" err="1"/>
              <a:t>www.roughguides.com</a:t>
            </a:r>
            <a:r>
              <a:rPr lang="en-GB" dirty="0"/>
              <a:t>/gallery/most-beautiful-country-in-the-world/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Blue Planet – who’s watched it? Litter that is ending up in our seas can come from our roadsides. 80% of marine litter comes from land based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Litter can be a threat to wildlife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Link to single use items in the news (cups, bottles etc)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It’s difficult to clean up and costs a lot to do so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Dangerous on the roads – and to those that have to clean it up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b="0" dirty="0"/>
          </a:p>
          <a:p>
            <a:pPr marL="171450" indent="-171450">
              <a:buFontTx/>
              <a:buChar char="-"/>
            </a:pPr>
            <a:endParaRPr lang="en-GB" b="0" dirty="0"/>
          </a:p>
          <a:p>
            <a:pPr marL="0" indent="0">
              <a:buFontTx/>
              <a:buNone/>
            </a:pPr>
            <a:endParaRPr lang="en-GB" b="0" dirty="0"/>
          </a:p>
          <a:p>
            <a:pPr marL="0" indent="0">
              <a:buFontTx/>
              <a:buNone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1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can submit one entry each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competition is open to pupils from Nursery to Primary 7 in Scotland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Submissions can be written or drawn by hand or created on the computer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submission should fit within the speech bubble on the A4 template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Entries will be considered on: o their ability to simply communicate a message in a creative manner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their visual appeal (bright and colourful) 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By submitting an entry to the Caption Competition, you are giving us permission to use it for marketing and communications purposes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Timescales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Deadline for competition entries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Friday 4th May 5pm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Shortlisted entries for each category notified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Thursday 10th May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Online voting for category winners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Monday 12th to Sunday 20th May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Competition Categories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Nursery – P3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P4 - P7 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Entries should be sent to: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Scotland Beautiful, 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Glendevon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House,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Castle Business Park,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Stirling, FK9 4TZ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emailed to takeithome@keepscotlandbeautiful.org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1F1EA-5F26-40EF-88E6-52B16766D5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see in this picture? </a:t>
            </a:r>
          </a:p>
          <a:p>
            <a:endParaRPr lang="en-GB" dirty="0"/>
          </a:p>
          <a:p>
            <a:r>
              <a:rPr lang="en-GB" dirty="0"/>
              <a:t>Roadside Litter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Litter that is thrown or dropped out of a car window </a:t>
            </a:r>
          </a:p>
          <a:p>
            <a:pPr marL="171450" indent="-171450">
              <a:buFontTx/>
              <a:buChar char="-"/>
            </a:pPr>
            <a:r>
              <a:rPr lang="en-GB" dirty="0"/>
              <a:t>Litter that doesn’t make it to a bin and ends up on our roads – in our cities and in the countryside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What counts as roadside litter?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We have picked a few of the most regular offenders and will talk about them today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1F1EA-5F26-40EF-88E6-52B16766D5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3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see a lot of litter at the side of our roadsides </a:t>
            </a:r>
          </a:p>
          <a:p>
            <a:endParaRPr lang="en-GB" dirty="0"/>
          </a:p>
          <a:p>
            <a:r>
              <a:rPr lang="en-GB" dirty="0"/>
              <a:t>88% of adults think roadside litter creates a negative impression of Scotland. </a:t>
            </a:r>
          </a:p>
          <a:p>
            <a:endParaRPr lang="en-GB" dirty="0"/>
          </a:p>
          <a:p>
            <a:r>
              <a:rPr lang="en-GB" dirty="0"/>
              <a:t>Every month, 50 tonnes is collected from Scottish motorways – this is the same weight as eight elephants </a:t>
            </a:r>
          </a:p>
          <a:p>
            <a:endParaRPr lang="en-GB" dirty="0"/>
          </a:p>
          <a:p>
            <a:r>
              <a:rPr lang="en-GB" dirty="0"/>
              <a:t>Pic - https://pixabay.com/en/elephant-safari-animal-defence-1421167/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347CD-B008-4446-B23B-E09A92F13C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7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Fizz &amp; Barry  - single use cold drinks items (bottle &amp; can)</a:t>
            </a:r>
          </a:p>
          <a:p>
            <a:endParaRPr lang="en-GB" dirty="0"/>
          </a:p>
          <a:p>
            <a:r>
              <a:rPr lang="en-GB" dirty="0"/>
              <a:t>Introduce characters – important as over 100 bottles and cans are found for each mile of roadside in Scotland – i.e. they are very commonly discarded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347CD-B008-4446-B23B-E09A92F13C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9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Wido</a:t>
            </a:r>
            <a:r>
              <a:rPr lang="en-GB" dirty="0"/>
              <a:t> &amp; Coco</a:t>
            </a:r>
          </a:p>
          <a:p>
            <a:endParaRPr lang="en-GB" dirty="0"/>
          </a:p>
          <a:p>
            <a:r>
              <a:rPr lang="en-GB" dirty="0"/>
              <a:t>Crisp and sweet wrappers are found by the side of 71% of Scotland’s roads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8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is it a problem</a:t>
            </a:r>
          </a:p>
          <a:p>
            <a:endParaRPr lang="en-GB" dirty="0"/>
          </a:p>
          <a:p>
            <a:r>
              <a:rPr lang="en-GB" b="1" dirty="0"/>
              <a:t>Danger to wildlife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Litter can be a danger to animals that live by the side of the road.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They can get caught up in the litter or can try and use it for shelter</a:t>
            </a:r>
          </a:p>
          <a:p>
            <a:endParaRPr lang="en-GB" dirty="0"/>
          </a:p>
          <a:p>
            <a:r>
              <a:rPr lang="en-GB" b="1" dirty="0"/>
              <a:t>Danger to those who clean it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Traffic moves very fast on motorways, and the people that have to clean up roadside litter are in danger when cars drive past at high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also dangerous for drivers, as it can get in the way of their windscreen/view of the road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b="1" dirty="0"/>
              <a:t>Expensive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costs a lot of money &amp; takes a lot of time to clean up roadside litter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hours spent on this, that could be spent on other things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1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Tally activity 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characters might you see in these photos? </a:t>
            </a:r>
            <a:endParaRPr lang="en-GB" b="1" dirty="0"/>
          </a:p>
          <a:p>
            <a:endParaRPr lang="en-GB" b="1" dirty="0"/>
          </a:p>
          <a:p>
            <a:pPr marL="171450" indent="-171450">
              <a:buFontTx/>
              <a:buChar char="-"/>
            </a:pPr>
            <a:r>
              <a:rPr lang="en-GB" baseline="0" dirty="0"/>
              <a:t>How does it  look?  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How do you think this litter is picked up?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r>
              <a:rPr lang="en-GB" dirty="0"/>
              <a:t>If you wanted to extend this task you could undertake a local litter pick and discuss your real data at this point?  </a:t>
            </a:r>
            <a:r>
              <a:rPr lang="en-GB" b="1" dirty="0"/>
              <a:t>If you have conducted a litter pick…</a:t>
            </a:r>
            <a:r>
              <a:rPr lang="en-GB" b="0" dirty="0"/>
              <a:t>what did you find? Can you separate the litter in to different types? 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Discuss appropriate disposal of items – e.g. bins, recycling, taking rubbish home for correct disposal if no bins, </a:t>
            </a:r>
          </a:p>
          <a:p>
            <a:endParaRPr lang="en-GB" dirty="0"/>
          </a:p>
          <a:p>
            <a:r>
              <a:rPr lang="en-GB" dirty="0"/>
              <a:t>Where can you dispose of these items in your school or local community?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1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We’ve already talked about how 80% of litter in our canals, rivers and seas begins its journey from places inland. </a:t>
            </a:r>
          </a:p>
          <a:p>
            <a:endParaRPr lang="en-GB" dirty="0"/>
          </a:p>
          <a:p>
            <a:r>
              <a:rPr lang="en-GB" dirty="0"/>
              <a:t>Here is a potential journey that our litter can take when thrown from car windows. </a:t>
            </a:r>
          </a:p>
          <a:p>
            <a:endParaRPr lang="en-GB" dirty="0"/>
          </a:p>
          <a:p>
            <a:r>
              <a:rPr lang="en-GB" dirty="0"/>
              <a:t>Litter that is dropped on our roadsides can end up in our oceans – dangerous for wildlife/animals that live here as well as for animals on land. </a:t>
            </a:r>
          </a:p>
          <a:p>
            <a:endParaRPr lang="en-GB" dirty="0"/>
          </a:p>
          <a:p>
            <a:r>
              <a:rPr lang="en-GB" dirty="0"/>
              <a:t>Q) In the school grounds, where can you put your litter when you’re finished with it? </a:t>
            </a:r>
          </a:p>
          <a:p>
            <a:endParaRPr lang="en-GB" dirty="0"/>
          </a:p>
          <a:p>
            <a:r>
              <a:rPr lang="en-GB" dirty="0"/>
              <a:t>Q) Outside of school, where might you put your rubbish when you’re finished with it?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3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could speak on behalf of one of these fellows, why do you think people should give them a lift…? </a:t>
            </a:r>
          </a:p>
          <a:p>
            <a:endParaRPr lang="en-GB" dirty="0"/>
          </a:p>
          <a:p>
            <a:r>
              <a:rPr lang="en-GB" dirty="0" err="1"/>
              <a:t>Ie</a:t>
            </a:r>
            <a:r>
              <a:rPr lang="en-GB" dirty="0"/>
              <a:t>. “Give me a lift because… I’m sad and lonely by the roadside. Please put me in a bin”.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7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483246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670" y="-878498"/>
            <a:ext cx="6219825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0" dirty="0">
                <a:solidFill>
                  <a:srgbClr val="DCE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0"/>
            <a:ext cx="12192000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D90F-FF8E-444C-A555-234383CA3BC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B035-0AB4-4FB7-9D6A-32F8BC84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154F-4875-4619-B1F3-57CCFE3A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5A48-2675-4149-9B58-8F241C40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C10-97F0-4816-A682-773996B48AE6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B228-6CC8-417C-9615-FE5E838D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4343-5CF2-48D2-AC7E-267A99A9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4B8-E05F-440D-B3A8-8576E769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D90F-FF8E-444C-A555-234383CA3BC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792" r:id="rId5"/>
    <p:sldLayoutId id="21474838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kb5RhnXHZo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73384"/>
            <a:ext cx="12199620" cy="1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8958815" y="5950126"/>
            <a:ext cx="2819400" cy="675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1" y="6103311"/>
            <a:ext cx="336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4369" y="6103311"/>
            <a:ext cx="322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A07E4-D1EB-4574-87E9-441461423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60D4C9-76D4-4822-9E6E-3C1E66D5EE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1329"/>
              </p:ext>
            </p:extLst>
          </p:nvPr>
        </p:nvGraphicFramePr>
        <p:xfrm>
          <a:off x="1249363" y="0"/>
          <a:ext cx="96932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4" imgW="8019810" imgH="5667285" progId="AcroExch.Document.DC">
                  <p:embed/>
                </p:oleObj>
              </mc:Choice>
              <mc:Fallback>
                <p:oleObj name="Acrobat Document" r:id="rId4" imgW="8019810" imgH="56672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363" y="0"/>
                        <a:ext cx="9693275" cy="68484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51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562A-5D88-4299-BE41-C23BAFD0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0" y="0"/>
            <a:ext cx="641508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roadside litter?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6" y="1084918"/>
            <a:ext cx="10775622" cy="5387811"/>
          </a:xfrm>
        </p:spPr>
      </p:pic>
    </p:spTree>
    <p:extLst>
      <p:ext uri="{BB962C8B-B14F-4D97-AF65-F5344CB8AC3E}">
        <p14:creationId xmlns:p14="http://schemas.microsoft.com/office/powerpoint/2010/main" val="40366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984" y="173757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Facts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655F-E4FC-45E5-B5FB-AEBAB7DA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" y="2164762"/>
            <a:ext cx="8563513" cy="4281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FC7459-BFF7-4E8F-AF3E-E3BD5C7E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85374"/>
            <a:ext cx="4173681" cy="278245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CDABCC-C206-4274-8A9F-35F9D9CB045A}"/>
              </a:ext>
            </a:extLst>
          </p:cNvPr>
          <p:cNvCxnSpPr>
            <a:cxnSpLocks/>
          </p:cNvCxnSpPr>
          <p:nvPr/>
        </p:nvCxnSpPr>
        <p:spPr>
          <a:xfrm flipV="1">
            <a:off x="7879080" y="2016201"/>
            <a:ext cx="1150620" cy="68127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5AE400-5245-40B8-9979-C0668E45A9DC}"/>
              </a:ext>
            </a:extLst>
          </p:cNvPr>
          <p:cNvSpPr txBox="1"/>
          <p:nvPr/>
        </p:nvSpPr>
        <p:spPr>
          <a:xfrm>
            <a:off x="8614390" y="3879677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the same weight as 8 African elephants </a:t>
            </a:r>
          </a:p>
        </p:txBody>
      </p:sp>
    </p:spTree>
    <p:extLst>
      <p:ext uri="{BB962C8B-B14F-4D97-AF65-F5344CB8AC3E}">
        <p14:creationId xmlns:p14="http://schemas.microsoft.com/office/powerpoint/2010/main" val="73454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33"/>
          <p:cNvSpPr txBox="1">
            <a:spLocks/>
          </p:cNvSpPr>
          <p:nvPr/>
        </p:nvSpPr>
        <p:spPr>
          <a:xfrm>
            <a:off x="4458145" y="1201003"/>
            <a:ext cx="6102816" cy="50286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474" y="172140"/>
            <a:ext cx="1147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Litter types </a:t>
            </a:r>
          </a:p>
        </p:txBody>
      </p:sp>
      <p:sp>
        <p:nvSpPr>
          <p:cNvPr id="5" name="Shape 333"/>
          <p:cNvSpPr txBox="1">
            <a:spLocks/>
          </p:cNvSpPr>
          <p:nvPr/>
        </p:nvSpPr>
        <p:spPr>
          <a:xfrm>
            <a:off x="547258" y="1719732"/>
            <a:ext cx="2119742" cy="733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" sz="1050" dirty="0">
              <a:solidFill>
                <a:srgbClr val="2484C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D98C5-13B9-4708-9BCC-FFADC0830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2" y="809202"/>
            <a:ext cx="5843058" cy="5843058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24EB992-DF70-49F8-852A-B2EBA8EDFC86}"/>
              </a:ext>
            </a:extLst>
          </p:cNvPr>
          <p:cNvSpPr/>
          <p:nvPr/>
        </p:nvSpPr>
        <p:spPr>
          <a:xfrm>
            <a:off x="6390316" y="172140"/>
            <a:ext cx="5372944" cy="3175921"/>
          </a:xfrm>
          <a:prstGeom prst="wedgeEllipseCallout">
            <a:avLst>
              <a:gd name="adj1" fmla="val -4453"/>
              <a:gd name="adj2" fmla="val 60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We’re Fizz and Barry the Big Bottle.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We’re sad because over 100 of us are left behind on each mile of roadside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BEE7-0591-42A9-A60F-6E43EF17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25" y="3403570"/>
            <a:ext cx="2553356" cy="282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C03C3-E13F-4E22-8909-FFDD26622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81" y="3348062"/>
            <a:ext cx="2603508" cy="28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02F197-A21F-4E9A-A7A7-7852DC87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78" y="2413079"/>
            <a:ext cx="7335362" cy="366768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EFC4AFF-DC1E-48A1-B3E7-B8D402A85439}"/>
              </a:ext>
            </a:extLst>
          </p:cNvPr>
          <p:cNvSpPr/>
          <p:nvPr/>
        </p:nvSpPr>
        <p:spPr>
          <a:xfrm>
            <a:off x="526771" y="320040"/>
            <a:ext cx="4547717" cy="23848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Wido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and Coco and we’re left behind on 71% of major roads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0DC33-336A-4A2D-8669-60E97D8B5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1" y="3592117"/>
            <a:ext cx="196215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8C731-8B61-4B0A-A6AE-FF583D84D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21" y="3320058"/>
            <a:ext cx="2207957" cy="24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EB7D8-6C92-DD42-9B8E-D0DCC865133C}"/>
              </a:ext>
            </a:extLst>
          </p:cNvPr>
          <p:cNvSpPr txBox="1"/>
          <p:nvPr/>
        </p:nvSpPr>
        <p:spPr>
          <a:xfrm>
            <a:off x="3004457" y="541176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roadside litter a problem?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5217F-21E7-43AB-A1A2-7312453D2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" y="2008683"/>
            <a:ext cx="5342638" cy="3552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DA202-C458-4C21-83FC-4EE3657AE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" b="7173"/>
          <a:stretch/>
        </p:blipFill>
        <p:spPr>
          <a:xfrm>
            <a:off x="6094599" y="2008683"/>
            <a:ext cx="5755756" cy="3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2B7778-096D-4CC4-AAEC-226329855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77" y="249877"/>
            <a:ext cx="1707508" cy="1889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F78253-86AC-438C-B49F-0788B553D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82" y="-294490"/>
            <a:ext cx="1765135" cy="1953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2CF7C-D55E-4614-BC18-7DD59B468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8" y="2648835"/>
            <a:ext cx="1405141" cy="1555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A6686E-DBF6-4550-8B68-CF2B6DA1E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8" y="4713134"/>
            <a:ext cx="1508626" cy="1669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2E5F3F-A87F-44DA-995C-BA24EB2BBD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16" y="2103722"/>
            <a:ext cx="1597030" cy="17675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489FB7-ECCA-49A9-803C-CCA542269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71" y="4315876"/>
            <a:ext cx="1529675" cy="1693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44E29-3786-8840-8D53-BA032F68724C}"/>
              </a:ext>
            </a:extLst>
          </p:cNvPr>
          <p:cNvSpPr txBox="1"/>
          <p:nvPr/>
        </p:nvSpPr>
        <p:spPr>
          <a:xfrm>
            <a:off x="2354580" y="4623919"/>
            <a:ext cx="660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of our characters have you seen left behind in the past week? 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1EF33CD-2C93-7841-AF76-D831F4CA75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26" y="505452"/>
            <a:ext cx="2924204" cy="3898939"/>
          </a:xfrm>
          <a:prstGeom prst="rect">
            <a:avLst/>
          </a:prstGeom>
          <a:solidFill>
            <a:srgbClr val="2484C6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39595E-A3C3-9542-88B4-B40A1063A1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04" y="1245257"/>
            <a:ext cx="3742874" cy="2807156"/>
          </a:xfrm>
          <a:prstGeom prst="rect">
            <a:avLst/>
          </a:prstGeom>
          <a:solidFill>
            <a:srgbClr val="2484C6"/>
          </a:solidFill>
        </p:spPr>
      </p:pic>
    </p:spTree>
    <p:extLst>
      <p:ext uri="{BB962C8B-B14F-4D97-AF65-F5344CB8AC3E}">
        <p14:creationId xmlns:p14="http://schemas.microsoft.com/office/powerpoint/2010/main" val="77396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826" y="221148"/>
            <a:ext cx="826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Where can roadside litter end up? </a:t>
            </a:r>
          </a:p>
          <a:p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AD54F-E47A-4FC2-940C-82FEAF73F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51476"/>
            <a:ext cx="3360252" cy="168012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C75372-0454-47CB-BA61-586E8DE72531}"/>
              </a:ext>
            </a:extLst>
          </p:cNvPr>
          <p:cNvCxnSpPr/>
          <p:nvPr/>
        </p:nvCxnSpPr>
        <p:spPr>
          <a:xfrm>
            <a:off x="4324350" y="1352550"/>
            <a:ext cx="2305050" cy="2476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5ED5C-574B-4D72-8A77-2FE7C228F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48" y="1352550"/>
            <a:ext cx="3600450" cy="1800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049BFB-D1D3-4916-87D8-4B2CE1D8C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276600"/>
            <a:ext cx="4057650" cy="27051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0F83EA-C7EA-4375-8AB8-EE4B0CF8403F}"/>
              </a:ext>
            </a:extLst>
          </p:cNvPr>
          <p:cNvCxnSpPr>
            <a:cxnSpLocks/>
          </p:cNvCxnSpPr>
          <p:nvPr/>
        </p:nvCxnSpPr>
        <p:spPr>
          <a:xfrm flipH="1">
            <a:off x="5362576" y="2731602"/>
            <a:ext cx="1266824" cy="3867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99409B0-CA4D-4F3F-ADE4-3D10413E1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81450"/>
            <a:ext cx="2930525" cy="219789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4AB256-A1A4-4EE2-889B-938C8BDD7201}"/>
              </a:ext>
            </a:extLst>
          </p:cNvPr>
          <p:cNvCxnSpPr>
            <a:cxnSpLocks/>
          </p:cNvCxnSpPr>
          <p:nvPr/>
        </p:nvCxnSpPr>
        <p:spPr>
          <a:xfrm flipH="1">
            <a:off x="6644724" y="2870751"/>
            <a:ext cx="152400" cy="8116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7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Qkb5RhnXHZo">
            <a:extLst>
              <a:ext uri="{FF2B5EF4-FFF2-40B4-BE49-F238E27FC236}">
                <a16:creationId xmlns:a16="http://schemas.microsoft.com/office/drawing/2014/main" id="{CA96E8FF-30AD-41BF-B016-F50A74B0C1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9199" y="864237"/>
            <a:ext cx="9705021" cy="5459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2484DB-95E2-4A11-92EF-020481592212}"/>
              </a:ext>
            </a:extLst>
          </p:cNvPr>
          <p:cNvSpPr/>
          <p:nvPr/>
        </p:nvSpPr>
        <p:spPr>
          <a:xfrm>
            <a:off x="2370900" y="217906"/>
            <a:ext cx="809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How do you feel about roadside litter? </a:t>
            </a:r>
          </a:p>
        </p:txBody>
      </p:sp>
    </p:spTree>
    <p:extLst>
      <p:ext uri="{BB962C8B-B14F-4D97-AF65-F5344CB8AC3E}">
        <p14:creationId xmlns:p14="http://schemas.microsoft.com/office/powerpoint/2010/main" val="419122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1000</Words>
  <Application>Microsoft Office PowerPoint</Application>
  <PresentationFormat>Widescreen</PresentationFormat>
  <Paragraphs>129</Paragraphs>
  <Slides>10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What is roadside litter?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McInnes</dc:creator>
  <cp:lastModifiedBy>Catriona Rae</cp:lastModifiedBy>
  <cp:revision>87</cp:revision>
  <cp:lastPrinted>2017-02-07T10:57:12Z</cp:lastPrinted>
  <dcterms:created xsi:type="dcterms:W3CDTF">2016-02-09T12:06:33Z</dcterms:created>
  <dcterms:modified xsi:type="dcterms:W3CDTF">2018-09-21T12:59:50Z</dcterms:modified>
</cp:coreProperties>
</file>