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408" r:id="rId5"/>
    <p:sldId id="409" r:id="rId6"/>
    <p:sldId id="406" r:id="rId7"/>
    <p:sldId id="407" r:id="rId8"/>
    <p:sldId id="404" r:id="rId9"/>
    <p:sldId id="405" r:id="rId1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KSB template pages" id="{3368CF48-75A7-524B-AF13-0E711CAA79C2}">
          <p14:sldIdLst>
            <p14:sldId id="408"/>
            <p14:sldId id="409"/>
            <p14:sldId id="406"/>
            <p14:sldId id="407"/>
            <p14:sldId id="404"/>
            <p14:sldId id="40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213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A734552-F54B-4577-4C97-1221D384BC64}" name="Nicola Davidson" initials="ND" userId="S::nicola.davidson@keepscotlandbeautiful.org::45c45aa1-fa62-4482-9f3f-7adfada37b86" providerId="AD"/>
  <p188:author id="{C5A94878-4B98-F115-61C9-F585B1A7A8C8}" name="Andrea Gabriel" initials="AG" userId="S::andrea.gabriel@keepscotlandbeautiful.org::8be945fd-94ab-4345-8a2d-2c5e302c343e" providerId="AD"/>
  <p188:author id="{8557C1BF-FFBC-8FF6-2329-50913C0C1B5A}" name="Catriona Rae" initials="CR" userId="S::catriona.rae@ksbscotland.org.uk::93206a8a-88be-4da3-920c-f25aeb70b59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00B259"/>
    <a:srgbClr val="8F53A1"/>
    <a:srgbClr val="2484C6"/>
    <a:srgbClr val="E1CB05"/>
    <a:srgbClr val="C3FFB0"/>
    <a:srgbClr val="C9B18E"/>
    <a:srgbClr val="8E2523"/>
    <a:srgbClr val="2564A1"/>
    <a:srgbClr val="B463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680F74-4362-4C6F-B6BF-78B7810FB6EB}" v="327" dt="2024-02-08T12:13:30.238"/>
    <p1510:client id="{72C73A43-AEB4-4E64-B504-065974E42F11}" v="58" dt="2024-02-08T10:39:43.229"/>
    <p1510:client id="{9C123183-9616-4E86-9EB4-F39461A0E178}" v="17" vWet="19" dt="2024-02-08T11:28:43.339"/>
    <p1510:client id="{F8234706-24F8-4B41-872B-0785EFA7F68C}" v="1" vWet="3" dt="2024-02-08T11:28:09.2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14"/>
      </p:cViewPr>
      <p:guideLst>
        <p:guide orient="horz" pos="1213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1A841E-8C90-584C-91F0-532CB20F7638}" type="datetime1">
              <a:rPr lang="en-GB" smtClean="0"/>
              <a:t>09/04/2026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779777-A524-0146-8450-6D43278CD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0551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BB29F-16B6-1A43-9D48-E26A95AE7C6D}" type="datetime1">
              <a:rPr lang="en-GB" smtClean="0"/>
              <a:t>09/04/2026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8821BF-FB86-1948-BB58-38299E2C5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763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21B3B-6FB7-344A-9833-4705669556D6}" type="datetime1">
              <a:rPr lang="en-GB" smtClean="0"/>
              <a:t>09/04/2026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DDC3-9EF1-6C42-B80F-4A5F8CC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608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93E7B-383D-C04E-9D6F-E3967687C0BE}" type="datetime1">
              <a:rPr lang="en-GB" smtClean="0"/>
              <a:t>09/04/2026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DDC3-9EF1-6C42-B80F-4A5F8CC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700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6DFA4-4331-444A-BA81-F6646B3DF159}" type="datetime1">
              <a:rPr lang="en-GB" smtClean="0"/>
              <a:t>09/04/2026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DDC3-9EF1-6C42-B80F-4A5F8CC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647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SB Foot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277091C-EC49-4B9F-8093-801C9C8A27E5}"/>
              </a:ext>
            </a:extLst>
          </p:cNvPr>
          <p:cNvSpPr txBox="1"/>
          <p:nvPr userDrawn="1"/>
        </p:nvSpPr>
        <p:spPr>
          <a:xfrm>
            <a:off x="9335174" y="6437838"/>
            <a:ext cx="27624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spc="0" baseline="0">
                <a:solidFill>
                  <a:srgbClr val="2484C6"/>
                </a:solidFill>
                <a:latin typeface="Montserrat Medium" panose="00000600000000000000" pitchFamily="2" charset="0"/>
                <a:cs typeface="Arial" panose="020B0604020202020204" pitchFamily="34" charset="0"/>
              </a:rPr>
              <a:t>Your charity for Scotland’s environment</a:t>
            </a:r>
            <a:endParaRPr lang="en-GB" sz="1000" spc="0" baseline="0">
              <a:solidFill>
                <a:srgbClr val="2484C6"/>
              </a:solidFill>
              <a:latin typeface="Montserrat Medium" panose="00000600000000000000" pitchFamily="2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632C567-2833-48B3-A4EA-042EF3FBE349}"/>
              </a:ext>
            </a:extLst>
          </p:cNvPr>
          <p:cNvCxnSpPr/>
          <p:nvPr userDrawn="1"/>
        </p:nvCxnSpPr>
        <p:spPr>
          <a:xfrm>
            <a:off x="0" y="6261699"/>
            <a:ext cx="12192000" cy="0"/>
          </a:xfrm>
          <a:prstGeom prst="line">
            <a:avLst/>
          </a:prstGeom>
          <a:ln>
            <a:solidFill>
              <a:srgbClr val="2484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Graphic 1">
            <a:extLst>
              <a:ext uri="{FF2B5EF4-FFF2-40B4-BE49-F238E27FC236}">
                <a16:creationId xmlns:a16="http://schemas.microsoft.com/office/drawing/2014/main" id="{2EF9D7A9-DD74-4855-95C8-481BD4378F7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97018" y="6406643"/>
            <a:ext cx="1296649" cy="30677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060B59B-FB2A-BDEB-8456-E944DB8B63E3}"/>
              </a:ext>
            </a:extLst>
          </p:cNvPr>
          <p:cNvSpPr txBox="1"/>
          <p:nvPr userDrawn="1"/>
        </p:nvSpPr>
        <p:spPr>
          <a:xfrm>
            <a:off x="2977921" y="6495149"/>
            <a:ext cx="6236157" cy="2182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800" kern="1200" baseline="30000">
                <a:effectLst/>
                <a:latin typeface="Montserrat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Keep Scotland Beautiful is a Scottish Charitable Incorporated Organisation (SCIO): Number SC030332. Copyright © Keep Scotland Beautiful 2022.  All rights reserved. </a:t>
            </a:r>
            <a:endParaRPr lang="en-GB" sz="105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0BD1BD0C-B3C5-2992-6752-CA2D9EBDE70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6187" y="173941"/>
            <a:ext cx="961437" cy="100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777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F4E8C-C957-1448-AE1F-22F6FC356595}" type="datetime1">
              <a:rPr lang="en-GB" smtClean="0"/>
              <a:t>09/04/2026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DDC3-9EF1-6C42-B80F-4A5F8CC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81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55A3B-8B7B-EA4A-90DF-4621917E0763}" type="datetime1">
              <a:rPr lang="en-GB" smtClean="0"/>
              <a:t>09/04/2026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DDC3-9EF1-6C42-B80F-4A5F8CC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339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DE73A-C0F6-7046-8497-16C2EE706B21}" type="datetime1">
              <a:rPr lang="en-GB" smtClean="0"/>
              <a:t>09/04/2026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DDC3-9EF1-6C42-B80F-4A5F8CC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791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23421-C8C4-134C-89FA-1D7567CB382A}" type="datetime1">
              <a:rPr lang="en-GB" smtClean="0"/>
              <a:t>09/04/2026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DDC3-9EF1-6C42-B80F-4A5F8CC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002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2BD4-737F-5444-A8A2-5BC821EBB8C2}" type="datetime1">
              <a:rPr lang="en-GB" smtClean="0"/>
              <a:t>09/04/2026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DDC3-9EF1-6C42-B80F-4A5F8CC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3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551846" y="6543010"/>
            <a:ext cx="194957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>
                <a:ln>
                  <a:noFill/>
                </a:ln>
                <a:solidFill>
                  <a:srgbClr val="FFC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www.keepscotlandbeautiful.org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4309" y="-21047"/>
            <a:ext cx="3352475" cy="1823793"/>
          </a:xfrm>
          <a:prstGeom prst="rect">
            <a:avLst/>
          </a:prstGeom>
        </p:spPr>
      </p:pic>
      <p:cxnSp>
        <p:nvCxnSpPr>
          <p:cNvPr id="4" name="Straight Connector 3"/>
          <p:cNvCxnSpPr/>
          <p:nvPr userDrawn="1"/>
        </p:nvCxnSpPr>
        <p:spPr>
          <a:xfrm>
            <a:off x="0" y="6483246"/>
            <a:ext cx="12192000" cy="0"/>
          </a:xfrm>
          <a:prstGeom prst="line">
            <a:avLst/>
          </a:prstGeom>
          <a:ln>
            <a:solidFill>
              <a:srgbClr val="FFCC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 userDrawn="1"/>
        </p:nvSpPr>
        <p:spPr>
          <a:xfrm>
            <a:off x="8505626" y="6543009"/>
            <a:ext cx="236154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>
                <a:solidFill>
                  <a:srgbClr val="FFC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charity for Scotland’s environment</a:t>
            </a:r>
          </a:p>
        </p:txBody>
      </p:sp>
    </p:spTree>
    <p:extLst>
      <p:ext uri="{BB962C8B-B14F-4D97-AF65-F5344CB8AC3E}">
        <p14:creationId xmlns:p14="http://schemas.microsoft.com/office/powerpoint/2010/main" val="3515789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09169-A84D-7E4E-A712-BB0C5980DE90}" type="datetime1">
              <a:rPr lang="en-GB" smtClean="0"/>
              <a:t>09/04/2026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DDC3-9EF1-6C42-B80F-4A5F8CC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988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CEE9-EDE2-5E4D-B2E7-E01EB661F91F}" type="datetime1">
              <a:rPr lang="en-GB" smtClean="0"/>
              <a:t>09/04/2026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DDC3-9EF1-6C42-B80F-4A5F8CC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01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3DAF2-553E-EF48-B08A-AF42CF3BA421}" type="datetime1">
              <a:rPr lang="en-GB" smtClean="0"/>
              <a:t>09/04/2026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0DDC3-9EF1-6C42-B80F-4A5F8CC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1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6DFC7D-B89F-4EFD-079C-7E7A34440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A4C1196-3790-F793-6B8F-99A6BCCC29B3}"/>
              </a:ext>
            </a:extLst>
          </p:cNvPr>
          <p:cNvSpPr txBox="1"/>
          <p:nvPr/>
        </p:nvSpPr>
        <p:spPr>
          <a:xfrm>
            <a:off x="533832" y="1047717"/>
            <a:ext cx="1112433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Riatanasan</a:t>
            </a:r>
            <a:r>
              <a:rPr lang="en-GB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Fianais</a:t>
            </a:r>
            <a:endParaRPr lang="gd-GB" sz="1600" b="1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0"/>
              <a:cs typeface="Arial" panose="020B0604020202020204" pitchFamily="34" charset="0"/>
            </a:endParaRPr>
          </a:p>
          <a:p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Freagair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na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ceistean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air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gach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sleamhnag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.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Faodaidh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tu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barrachd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shleamhnagan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 chur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ris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ma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tha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sin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riatanach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gus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na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ceistean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 </a:t>
            </a:r>
            <a:r>
              <a:rPr lang="gd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fhreagairt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.</a:t>
            </a:r>
            <a:endParaRPr lang="gd-GB" sz="1400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0"/>
              <a:cs typeface="Arial" panose="020B0604020202020204" pitchFamily="34" charset="0"/>
            </a:endParaRPr>
          </a:p>
          <a:p>
            <a:endParaRPr lang="gd-GB" sz="1400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0"/>
              <a:cs typeface="Arial" panose="020B0604020202020204" pitchFamily="34" charset="0"/>
            </a:endParaRPr>
          </a:p>
          <a:p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Feumaidh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tu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 </a:t>
            </a:r>
            <a:r>
              <a:rPr lang="gd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chur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a-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steach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:</a:t>
            </a:r>
            <a:endParaRPr lang="gd-GB" sz="1400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Airson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gach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cuspair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thagh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thu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, co-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dhiù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aon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eisimpleir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air mar a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thomhais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thu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an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obair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agad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.</a:t>
            </a:r>
            <a:endParaRPr lang="gd-GB" sz="1400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Co-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dhiù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aon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eisimpleir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air mar a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tha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na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gnìomhan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È</a:t>
            </a:r>
            <a:r>
              <a:rPr lang="gd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iceo</a:t>
            </a:r>
            <a:r>
              <a:rPr lang="gd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-sgoiltean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agad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air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ceangal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dhèanamh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ris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a’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churraicealam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.</a:t>
            </a:r>
            <a:endParaRPr lang="gd-GB" sz="1400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Eisimpleirean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air mar a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roinn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thu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an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obair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Èiceo-sgoiltean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agad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leis an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sgoil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agus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leis a’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choimhearsnachd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nas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fharsainge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.</a:t>
            </a:r>
            <a:endParaRPr lang="gd-GB" sz="1400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Eisimpleirean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air mar a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ghabh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thu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a-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steach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a’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choimhearsnachd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nas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fharsainge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agad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anns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na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gnìomhan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Èiceo-sgoiltean</a:t>
            </a:r>
            <a:r>
              <a:rPr lang="gd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agad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.</a:t>
            </a:r>
            <a:endParaRPr lang="gd-GB" sz="1400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0"/>
              <a:cs typeface="Arial" panose="020B0604020202020204" pitchFamily="34" charset="0"/>
            </a:endParaRPr>
          </a:p>
          <a:p>
            <a:pPr marL="285750" indent="-201613">
              <a:spcAft>
                <a:spcPts val="800"/>
              </a:spcAft>
              <a:buClr>
                <a:srgbClr val="0070C0"/>
              </a:buClr>
              <a:buSzPct val="125000"/>
              <a:buFont typeface="Arial" panose="020B0604020202020204" pitchFamily="34" charset="0"/>
              <a:buChar char="•"/>
            </a:pP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Dèan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cinnteach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gu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bheil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cead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agad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dealbhan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sam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bith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tha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thu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a’ cur a-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steach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roinn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.</a:t>
            </a:r>
            <a:endParaRPr lang="gd-GB" sz="1400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0"/>
              <a:cs typeface="Arial" panose="020B0604020202020204" pitchFamily="34" charset="0"/>
            </a:endParaRPr>
          </a:p>
          <a:p>
            <a:pPr marL="285750" indent="-201613">
              <a:spcAft>
                <a:spcPts val="800"/>
              </a:spcAft>
              <a:buClr>
                <a:srgbClr val="0070C0"/>
              </a:buClr>
              <a:buSzPct val="125000"/>
              <a:buFont typeface="Arial" panose="020B0604020202020204" pitchFamily="34" charset="0"/>
              <a:buChar char="•"/>
            </a:pP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Sàbhail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am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faidhle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seo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agus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luchdaich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suas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e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gu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“Measuring, Community &amp; Curriculum” den t‑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siostam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tagraidh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air‑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loidhne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againn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.</a:t>
            </a:r>
            <a:endParaRPr lang="gd-GB" sz="1400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0"/>
              <a:cs typeface="Arial" panose="020B0604020202020204" pitchFamily="34" charset="0"/>
            </a:endParaRPr>
          </a:p>
          <a:p>
            <a:pPr marL="285750" indent="-201613">
              <a:spcAft>
                <a:spcPts val="800"/>
              </a:spcAft>
              <a:buClr>
                <a:srgbClr val="0070C0"/>
              </a:buClr>
              <a:buSzPct val="125000"/>
              <a:buFont typeface="Arial" panose="020B0604020202020204" pitchFamily="34" charset="0"/>
              <a:buChar char="•"/>
            </a:pP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Faodaidh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tu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am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faidhle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shàbhaladh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mar PDF ma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tha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meud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an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fhaidhle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nas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motha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na 5MB. Gus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seo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dhèanamh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,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briog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air File, an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uair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sin Save As,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agus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tagh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an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seòrsa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faidhle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PDF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bhon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chlàr‑tuiteam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sìos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fon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ainm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faidhle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.</a:t>
            </a:r>
            <a:endParaRPr lang="gd-GB" sz="1400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0"/>
              <a:cs typeface="Arial" panose="020B0604020202020204" pitchFamily="34" charset="0"/>
            </a:endParaRPr>
          </a:p>
          <a:p>
            <a:pPr marL="285750" indent="-201613">
              <a:spcAft>
                <a:spcPts val="800"/>
              </a:spcAft>
              <a:buClr>
                <a:srgbClr val="0070C0"/>
              </a:buClr>
              <a:buSzPct val="125000"/>
              <a:buFont typeface="Arial" panose="020B0604020202020204" pitchFamily="34" charset="0"/>
              <a:buChar char="•"/>
            </a:pP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Dèan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cinnteach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cuideachd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gun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luchdaich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thu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suas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leth‑bhreac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dhen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Phlana</a:t>
            </a:r>
            <a:r>
              <a:rPr lang="gd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-g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nìomha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agad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, leis a’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cholbh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mheasaidh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air a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lìonadh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.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Thoir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sùil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air na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cinn‑latha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air a’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Phlana</a:t>
            </a:r>
            <a:r>
              <a:rPr lang="gd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-g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nìomha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agad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gus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dèanamh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cinnteach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gu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bheil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iad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a’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còmhdach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ùine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iomlan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an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duais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agad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(1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bliadhna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airson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a’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chiad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duais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no ma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tha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thu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a’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tilleadh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gu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Èiceo-sgoiltean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,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agus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2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bhliadhna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ma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tha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thu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ag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ùrachadh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 na </a:t>
            </a:r>
            <a:r>
              <a:rPr lang="en-GB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duaise</a:t>
            </a: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).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B190EBF-8967-41A0-9789-DF71F983DF38}"/>
              </a:ext>
            </a:extLst>
          </p:cNvPr>
          <p:cNvSpPr/>
          <p:nvPr/>
        </p:nvSpPr>
        <p:spPr>
          <a:xfrm>
            <a:off x="165336" y="262225"/>
            <a:ext cx="65070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dirty="0">
              <a:solidFill>
                <a:srgbClr val="2484C6"/>
              </a:solidFill>
              <a:latin typeface="Montserrat" panose="00000500000000000000" pitchFamily="2" charset="0"/>
              <a:cs typeface="Arial"/>
            </a:endParaRPr>
          </a:p>
          <a:p>
            <a:pPr algn="ctr"/>
            <a:r>
              <a:rPr lang="pt-BR" dirty="0">
                <a:solidFill>
                  <a:srgbClr val="2484C6"/>
                </a:solidFill>
                <a:latin typeface="Montserrat" panose="00000500000000000000" pitchFamily="2" charset="0"/>
                <a:cs typeface="Arial"/>
              </a:rPr>
              <a:t>Fianais Duais na Brataich Uaine </a:t>
            </a:r>
            <a:r>
              <a:rPr lang="gd-GB" dirty="0">
                <a:solidFill>
                  <a:srgbClr val="2484C6"/>
                </a:solidFill>
                <a:latin typeface="Montserrat" panose="00000500000000000000" pitchFamily="2" charset="0"/>
                <a:cs typeface="Arial"/>
              </a:rPr>
              <a:t>- </a:t>
            </a:r>
            <a:r>
              <a:rPr lang="pt-BR" dirty="0">
                <a:solidFill>
                  <a:srgbClr val="2484C6"/>
                </a:solidFill>
                <a:latin typeface="Montserrat" panose="00000500000000000000" pitchFamily="2" charset="0"/>
                <a:cs typeface="Arial"/>
              </a:rPr>
              <a:t>Èiceo-sgoiltean</a:t>
            </a:r>
            <a:endParaRPr lang="en-GB" dirty="0">
              <a:solidFill>
                <a:srgbClr val="2484C6"/>
              </a:solidFill>
              <a:latin typeface="Montserrat" panose="00000500000000000000" pitchFamily="2" charset="0"/>
              <a:cs typeface="Arial"/>
            </a:endParaRPr>
          </a:p>
        </p:txBody>
      </p:sp>
      <p:pic>
        <p:nvPicPr>
          <p:cNvPr id="4" name="Dealbh 3" descr="Dealbh sa bheil teacsa&#10;&#10;Dh’fhaoidte gum bi susbaint a ghineas AI ceàrr.">
            <a:extLst>
              <a:ext uri="{FF2B5EF4-FFF2-40B4-BE49-F238E27FC236}">
                <a16:creationId xmlns:a16="http://schemas.microsoft.com/office/drawing/2014/main" id="{FFE4AF79-B32E-860C-0802-ECCD5965B4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23" b="96094" l="2637" r="98438">
                        <a14:foregroundMark x1="28613" y1="23828" x2="71094" y2="50195"/>
                        <a14:foregroundMark x1="62695" y1="20605" x2="62793" y2="53320"/>
                        <a14:foregroundMark x1="71582" y1="13477" x2="80762" y2="49414"/>
                        <a14:foregroundMark x1="72363" y1="12012" x2="87988" y2="43652"/>
                        <a14:foregroundMark x1="72852" y1="9082" x2="34180" y2="18262"/>
                        <a14:foregroundMark x1="58398" y1="10547" x2="10352" y2="20898"/>
                        <a14:foregroundMark x1="7715" y1="22070" x2="28418" y2="65039"/>
                        <a14:foregroundMark x1="19531" y1="25195" x2="21387" y2="53125"/>
                        <a14:foregroundMark x1="13477" y1="28320" x2="19238" y2="59766"/>
                        <a14:foregroundMark x1="19238" y1="59766" x2="30176" y2="82129"/>
                        <a14:foregroundMark x1="30176" y1="82129" x2="63574" y2="72363"/>
                        <a14:foregroundMark x1="63574" y1="72363" x2="51074" y2="36133"/>
                        <a14:foregroundMark x1="51074" y1="36133" x2="46289" y2="69629"/>
                        <a14:foregroundMark x1="46289" y1="69629" x2="65039" y2="36426"/>
                        <a14:foregroundMark x1="65039" y1="36426" x2="49414" y2="63086"/>
                        <a14:foregroundMark x1="49414" y1="63086" x2="68164" y2="58398"/>
                        <a14:foregroundMark x1="68164" y1="58398" x2="73926" y2="43750"/>
                        <a14:foregroundMark x1="73926" y1="43750" x2="50000" y2="41406"/>
                        <a14:foregroundMark x1="50000" y1="41406" x2="42383" y2="38574"/>
                        <a14:foregroundMark x1="42383" y1="38574" x2="54883" y2="66602"/>
                        <a14:foregroundMark x1="54883" y1="66602" x2="44238" y2="45605"/>
                        <a14:foregroundMark x1="44238" y1="45605" x2="47949" y2="86426"/>
                        <a14:foregroundMark x1="47949" y1="86426" x2="41113" y2="77051"/>
                        <a14:foregroundMark x1="41113" y1="77051" x2="32031" y2="86816"/>
                        <a14:foregroundMark x1="32031" y1="86816" x2="76172" y2="79395"/>
                        <a14:foregroundMark x1="76172" y1="79395" x2="93652" y2="72168"/>
                        <a14:foregroundMark x1="93652" y1="72168" x2="68359" y2="7813"/>
                        <a14:foregroundMark x1="68359" y1="7813" x2="23828" y2="17969"/>
                        <a14:foregroundMark x1="23828" y1="17969" x2="9668" y2="49316"/>
                        <a14:foregroundMark x1="9668" y1="49316" x2="6836" y2="28809"/>
                        <a14:foregroundMark x1="6836" y1="28809" x2="27148" y2="79102"/>
                        <a14:foregroundMark x1="27148" y1="79102" x2="14746" y2="59473"/>
                        <a14:foregroundMark x1="14746" y1="59473" x2="14258" y2="58105"/>
                        <a14:foregroundMark x1="18848" y1="63086" x2="24512" y2="81055"/>
                        <a14:foregroundMark x1="24512" y1="81055" x2="25684" y2="82813"/>
                        <a14:foregroundMark x1="18066" y1="72461" x2="25977" y2="91406"/>
                        <a14:foregroundMark x1="26172" y1="90820" x2="51172" y2="85449"/>
                        <a14:foregroundMark x1="25977" y1="96094" x2="39258" y2="90527"/>
                        <a14:foregroundMark x1="68066" y1="85059" x2="45215" y2="90039"/>
                        <a14:foregroundMark x1="90527" y1="77832" x2="74512" y2="82617"/>
                        <a14:foregroundMark x1="91992" y1="64844" x2="98047" y2="75684"/>
                        <a14:foregroundMark x1="98535" y1="79980" x2="98535" y2="79980"/>
                        <a14:foregroundMark x1="76367" y1="3320" x2="76367" y2="3320"/>
                        <a14:foregroundMark x1="2637" y1="21191" x2="2637" y2="211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178" b="9640"/>
          <a:stretch>
            <a:fillRect/>
          </a:stretch>
        </p:blipFill>
        <p:spPr>
          <a:xfrm rot="818015">
            <a:off x="10839259" y="36070"/>
            <a:ext cx="1354383" cy="124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217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A06B2-8794-E7B8-0B60-E4B4460A1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>
            <a:extLst>
              <a:ext uri="{FF2B5EF4-FFF2-40B4-BE49-F238E27FC236}">
                <a16:creationId xmlns:a16="http://schemas.microsoft.com/office/drawing/2014/main" id="{349355DD-D5F3-0B30-7E3A-917FA7DCE657}"/>
              </a:ext>
            </a:extLst>
          </p:cNvPr>
          <p:cNvSpPr txBox="1">
            <a:spLocks/>
          </p:cNvSpPr>
          <p:nvPr/>
        </p:nvSpPr>
        <p:spPr>
          <a:xfrm>
            <a:off x="527300" y="513887"/>
            <a:ext cx="5078841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300" b="0" i="0">
                <a:solidFill>
                  <a:srgbClr val="2581C4"/>
                </a:solidFill>
                <a:latin typeface="Montserrat"/>
                <a:ea typeface="+mj-ea"/>
                <a:cs typeface="Montserrat"/>
              </a:defRPr>
            </a:lvl1pPr>
          </a:lstStyle>
          <a:p>
            <a:pPr marL="12700" lvl="0">
              <a:spcBef>
                <a:spcPts val="100"/>
              </a:spcBef>
              <a:defRPr/>
            </a:pPr>
            <a:r>
              <a:rPr lang="en-GB" sz="3200" kern="0" spc="40" dirty="0" err="1">
                <a:solidFill>
                  <a:srgbClr val="2484C6"/>
                </a:solidFill>
                <a:latin typeface="Montserrat Medium" panose="00000600000000000000" pitchFamily="2" charset="0"/>
              </a:rPr>
              <a:t>Tomhas</a:t>
            </a:r>
            <a:r>
              <a:rPr lang="en-GB" sz="3200" kern="0" spc="40" dirty="0">
                <a:solidFill>
                  <a:srgbClr val="2484C6"/>
                </a:solidFill>
                <a:latin typeface="Montserrat Medium" panose="00000600000000000000" pitchFamily="2" charset="0"/>
              </a:rPr>
              <a:t> – </a:t>
            </a:r>
            <a:r>
              <a:rPr lang="en-GB" sz="3200" kern="0" spc="40" dirty="0" err="1">
                <a:solidFill>
                  <a:srgbClr val="2484C6"/>
                </a:solidFill>
                <a:latin typeface="Montserrat Medium" panose="00000600000000000000" pitchFamily="2" charset="0"/>
              </a:rPr>
              <a:t>Cuspair</a:t>
            </a:r>
            <a:r>
              <a:rPr lang="en-GB" sz="3200" kern="0" spc="40" dirty="0">
                <a:solidFill>
                  <a:srgbClr val="2484C6"/>
                </a:solidFill>
                <a:latin typeface="Montserrat Medium" panose="00000600000000000000" pitchFamily="2" charset="0"/>
              </a:rPr>
              <a:t> 1</a:t>
            </a:r>
            <a:endParaRPr lang="en-GB" sz="3200" kern="0" spc="55" dirty="0">
              <a:solidFill>
                <a:srgbClr val="2484C6"/>
              </a:solidFill>
              <a:latin typeface="Montserrat Medium" panose="00000600000000000000" pitchFamily="2" charset="0"/>
            </a:endParaRPr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52726148-7324-A3FB-ED33-3163CD786680}"/>
              </a:ext>
            </a:extLst>
          </p:cNvPr>
          <p:cNvSpPr txBox="1"/>
          <p:nvPr/>
        </p:nvSpPr>
        <p:spPr>
          <a:xfrm>
            <a:off x="527300" y="1145196"/>
            <a:ext cx="11195308" cy="11510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Roinn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co-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dhiù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aon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eisimpleir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de mar a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thomhais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thu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an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obair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agad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bhon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chiad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gd-GB" sz="1600" spc="-20" dirty="0">
                <a:solidFill>
                  <a:srgbClr val="666666"/>
                </a:solidFill>
                <a:latin typeface="Montserrat"/>
                <a:cs typeface="Montserrat"/>
              </a:rPr>
              <a:t>c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huspair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agad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.</a:t>
            </a:r>
            <a:endParaRPr lang="gd-GB" sz="1600" spc="-20" dirty="0">
              <a:solidFill>
                <a:srgbClr val="666666"/>
              </a:solidFill>
              <a:latin typeface="Montserrat"/>
              <a:cs typeface="Montserrat"/>
            </a:endParaRPr>
          </a:p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Ciamar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bha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cùisean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aig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an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toiseach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,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agus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ciamar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bha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iad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aig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an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deireadh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mar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thoradh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air an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obair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agad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?</a:t>
            </a:r>
            <a:endParaRPr lang="gd-GB" sz="1600" spc="-20" dirty="0">
              <a:solidFill>
                <a:srgbClr val="666666"/>
              </a:solidFill>
              <a:latin typeface="Montserrat"/>
              <a:cs typeface="Montserrat"/>
            </a:endParaRPr>
          </a:p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Faodaidh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tu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teacsa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 chur a-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steach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,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dealbhan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ro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agus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às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dèidh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,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dealbhan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de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dh’obair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nan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sgoilearan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,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ìomhaighean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de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ghrafaichean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,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clàran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thoraidhean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,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msaa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.</a:t>
            </a:r>
          </a:p>
        </p:txBody>
      </p:sp>
      <p:pic>
        <p:nvPicPr>
          <p:cNvPr id="2" name="Dealbh 1" descr="Dealbh sa bheil teacsa&#10;&#10;Dh’fhaoidte gum bi susbaint a ghineas AI ceàrr.">
            <a:extLst>
              <a:ext uri="{FF2B5EF4-FFF2-40B4-BE49-F238E27FC236}">
                <a16:creationId xmlns:a16="http://schemas.microsoft.com/office/drawing/2014/main" id="{581022D4-E09C-C1A5-4566-F74858BF81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23" b="96094" l="2637" r="98438">
                        <a14:foregroundMark x1="28613" y1="23828" x2="71094" y2="50195"/>
                        <a14:foregroundMark x1="62695" y1="20605" x2="62793" y2="53320"/>
                        <a14:foregroundMark x1="71582" y1="13477" x2="80762" y2="49414"/>
                        <a14:foregroundMark x1="72363" y1="12012" x2="87988" y2="43652"/>
                        <a14:foregroundMark x1="72852" y1="9082" x2="34180" y2="18262"/>
                        <a14:foregroundMark x1="58398" y1="10547" x2="10352" y2="20898"/>
                        <a14:foregroundMark x1="7715" y1="22070" x2="28418" y2="65039"/>
                        <a14:foregroundMark x1="19531" y1="25195" x2="21387" y2="53125"/>
                        <a14:foregroundMark x1="13477" y1="28320" x2="19238" y2="59766"/>
                        <a14:foregroundMark x1="19238" y1="59766" x2="30176" y2="82129"/>
                        <a14:foregroundMark x1="30176" y1="82129" x2="63574" y2="72363"/>
                        <a14:foregroundMark x1="63574" y1="72363" x2="51074" y2="36133"/>
                        <a14:foregroundMark x1="51074" y1="36133" x2="46289" y2="69629"/>
                        <a14:foregroundMark x1="46289" y1="69629" x2="65039" y2="36426"/>
                        <a14:foregroundMark x1="65039" y1="36426" x2="49414" y2="63086"/>
                        <a14:foregroundMark x1="49414" y1="63086" x2="68164" y2="58398"/>
                        <a14:foregroundMark x1="68164" y1="58398" x2="73926" y2="43750"/>
                        <a14:foregroundMark x1="73926" y1="43750" x2="50000" y2="41406"/>
                        <a14:foregroundMark x1="50000" y1="41406" x2="42383" y2="38574"/>
                        <a14:foregroundMark x1="42383" y1="38574" x2="54883" y2="66602"/>
                        <a14:foregroundMark x1="54883" y1="66602" x2="44238" y2="45605"/>
                        <a14:foregroundMark x1="44238" y1="45605" x2="47949" y2="86426"/>
                        <a14:foregroundMark x1="47949" y1="86426" x2="41113" y2="77051"/>
                        <a14:foregroundMark x1="41113" y1="77051" x2="32031" y2="86816"/>
                        <a14:foregroundMark x1="32031" y1="86816" x2="76172" y2="79395"/>
                        <a14:foregroundMark x1="76172" y1="79395" x2="93652" y2="72168"/>
                        <a14:foregroundMark x1="93652" y1="72168" x2="68359" y2="7813"/>
                        <a14:foregroundMark x1="68359" y1="7813" x2="23828" y2="17969"/>
                        <a14:foregroundMark x1="23828" y1="17969" x2="9668" y2="49316"/>
                        <a14:foregroundMark x1="9668" y1="49316" x2="6836" y2="28809"/>
                        <a14:foregroundMark x1="6836" y1="28809" x2="27148" y2="79102"/>
                        <a14:foregroundMark x1="27148" y1="79102" x2="14746" y2="59473"/>
                        <a14:foregroundMark x1="14746" y1="59473" x2="14258" y2="58105"/>
                        <a14:foregroundMark x1="18848" y1="63086" x2="24512" y2="81055"/>
                        <a14:foregroundMark x1="24512" y1="81055" x2="25684" y2="82813"/>
                        <a14:foregroundMark x1="18066" y1="72461" x2="25977" y2="91406"/>
                        <a14:foregroundMark x1="26172" y1="90820" x2="51172" y2="85449"/>
                        <a14:foregroundMark x1="25977" y1="96094" x2="39258" y2="90527"/>
                        <a14:foregroundMark x1="68066" y1="85059" x2="45215" y2="90039"/>
                        <a14:foregroundMark x1="90527" y1="77832" x2="74512" y2="82617"/>
                        <a14:foregroundMark x1="91992" y1="64844" x2="98047" y2="75684"/>
                        <a14:foregroundMark x1="98535" y1="79980" x2="98535" y2="79980"/>
                        <a14:foregroundMark x1="76367" y1="3320" x2="76367" y2="3320"/>
                        <a14:foregroundMark x1="2637" y1="21191" x2="2637" y2="211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178" b="9640"/>
          <a:stretch>
            <a:fillRect/>
          </a:stretch>
        </p:blipFill>
        <p:spPr>
          <a:xfrm rot="818015">
            <a:off x="10839259" y="36070"/>
            <a:ext cx="1354383" cy="124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234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73FDE5-10BD-F00C-AFF7-0178FF886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>
            <a:extLst>
              <a:ext uri="{FF2B5EF4-FFF2-40B4-BE49-F238E27FC236}">
                <a16:creationId xmlns:a16="http://schemas.microsoft.com/office/drawing/2014/main" id="{7FA1A21E-3F7A-3EE6-0BA9-13E289044C08}"/>
              </a:ext>
            </a:extLst>
          </p:cNvPr>
          <p:cNvSpPr txBox="1">
            <a:spLocks/>
          </p:cNvSpPr>
          <p:nvPr/>
        </p:nvSpPr>
        <p:spPr>
          <a:xfrm>
            <a:off x="527300" y="513887"/>
            <a:ext cx="5078841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300" b="0" i="0">
                <a:solidFill>
                  <a:srgbClr val="2581C4"/>
                </a:solidFill>
                <a:latin typeface="Montserrat"/>
                <a:ea typeface="+mj-ea"/>
                <a:cs typeface="Montserrat"/>
              </a:defRPr>
            </a:lvl1pPr>
          </a:lstStyle>
          <a:p>
            <a:pPr marL="12700" lvl="0">
              <a:spcBef>
                <a:spcPts val="100"/>
              </a:spcBef>
              <a:defRPr/>
            </a:pPr>
            <a:r>
              <a:rPr lang="en-GB" sz="3200" kern="0" spc="40" dirty="0" err="1">
                <a:solidFill>
                  <a:srgbClr val="2484C6"/>
                </a:solidFill>
                <a:latin typeface="Montserrat Medium" panose="00000600000000000000" pitchFamily="2" charset="0"/>
              </a:rPr>
              <a:t>Tomhas</a:t>
            </a:r>
            <a:r>
              <a:rPr lang="en-GB" sz="3200" kern="0" spc="40" dirty="0">
                <a:solidFill>
                  <a:srgbClr val="2484C6"/>
                </a:solidFill>
                <a:latin typeface="Montserrat Medium" panose="00000600000000000000" pitchFamily="2" charset="0"/>
              </a:rPr>
              <a:t> – </a:t>
            </a:r>
            <a:r>
              <a:rPr lang="en-GB" sz="3200" kern="0" spc="40" dirty="0" err="1">
                <a:solidFill>
                  <a:srgbClr val="2484C6"/>
                </a:solidFill>
                <a:latin typeface="Montserrat Medium" panose="00000600000000000000" pitchFamily="2" charset="0"/>
              </a:rPr>
              <a:t>Cuspair</a:t>
            </a:r>
            <a:r>
              <a:rPr lang="en-GB" sz="3200" kern="0" spc="40" dirty="0">
                <a:solidFill>
                  <a:srgbClr val="2484C6"/>
                </a:solidFill>
                <a:latin typeface="Montserrat Medium" panose="00000600000000000000" pitchFamily="2" charset="0"/>
              </a:rPr>
              <a:t> </a:t>
            </a:r>
            <a:r>
              <a:rPr lang="gd-GB" sz="3200" kern="0" spc="40" dirty="0">
                <a:solidFill>
                  <a:srgbClr val="2484C6"/>
                </a:solidFill>
                <a:latin typeface="Montserrat Medium" panose="00000600000000000000" pitchFamily="2" charset="0"/>
              </a:rPr>
              <a:t>2</a:t>
            </a:r>
            <a:endParaRPr lang="en-GB" sz="3200" kern="0" spc="55" dirty="0">
              <a:solidFill>
                <a:srgbClr val="2484C6"/>
              </a:solidFill>
              <a:latin typeface="Montserrat Medium" panose="00000600000000000000" pitchFamily="2" charset="0"/>
            </a:endParaRPr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22A9347E-019E-1605-5DA0-2850BE947FA0}"/>
              </a:ext>
            </a:extLst>
          </p:cNvPr>
          <p:cNvSpPr txBox="1"/>
          <p:nvPr/>
        </p:nvSpPr>
        <p:spPr>
          <a:xfrm>
            <a:off x="527300" y="1145196"/>
            <a:ext cx="11039860" cy="11510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Roinn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co-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dhiù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aon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eisimpleir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de mar a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thomhais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thu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an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obair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agad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bhon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chiad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chuspair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agad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.</a:t>
            </a:r>
          </a:p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Ciamar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bha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cùisean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aig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an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toiseach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,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agus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ciamar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bha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iad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aig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an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deireadh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mar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thoradh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air an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obair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agad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?</a:t>
            </a:r>
          </a:p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Faodaidh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tu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teacsa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 chur a-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steach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,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dealbhan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ro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agus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às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dèidh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,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dealbhan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de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dh’obair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nan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sgoilearan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,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ìomhaighean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de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ghrafaichean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,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clàran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thoraidhean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,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msaa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4252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34B4F8-0359-159C-5616-32BF180EA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>
            <a:extLst>
              <a:ext uri="{FF2B5EF4-FFF2-40B4-BE49-F238E27FC236}">
                <a16:creationId xmlns:a16="http://schemas.microsoft.com/office/drawing/2014/main" id="{5FD18FA6-BAC1-C0E2-553D-23B5BC78F56B}"/>
              </a:ext>
            </a:extLst>
          </p:cNvPr>
          <p:cNvSpPr txBox="1">
            <a:spLocks/>
          </p:cNvSpPr>
          <p:nvPr/>
        </p:nvSpPr>
        <p:spPr>
          <a:xfrm>
            <a:off x="527300" y="513887"/>
            <a:ext cx="5078841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300" b="0" i="0">
                <a:solidFill>
                  <a:srgbClr val="2581C4"/>
                </a:solidFill>
                <a:latin typeface="Montserrat"/>
                <a:ea typeface="+mj-ea"/>
                <a:cs typeface="Montserrat"/>
              </a:defRPr>
            </a:lvl1pPr>
          </a:lstStyle>
          <a:p>
            <a:pPr marL="12700" lvl="0">
              <a:spcBef>
                <a:spcPts val="100"/>
              </a:spcBef>
              <a:defRPr/>
            </a:pPr>
            <a:r>
              <a:rPr lang="en-GB" sz="3200" kern="0" spc="40" dirty="0" err="1">
                <a:solidFill>
                  <a:srgbClr val="2484C6"/>
                </a:solidFill>
                <a:latin typeface="Montserrat Medium" panose="00000600000000000000" pitchFamily="2" charset="0"/>
              </a:rPr>
              <a:t>Tomhas</a:t>
            </a:r>
            <a:r>
              <a:rPr lang="en-GB" sz="3200" kern="0" spc="40" dirty="0">
                <a:solidFill>
                  <a:srgbClr val="2484C6"/>
                </a:solidFill>
                <a:latin typeface="Montserrat Medium" panose="00000600000000000000" pitchFamily="2" charset="0"/>
              </a:rPr>
              <a:t> – </a:t>
            </a:r>
            <a:r>
              <a:rPr lang="en-GB" sz="3200" kern="0" spc="40" dirty="0" err="1">
                <a:solidFill>
                  <a:srgbClr val="2484C6"/>
                </a:solidFill>
                <a:latin typeface="Montserrat Medium" panose="00000600000000000000" pitchFamily="2" charset="0"/>
              </a:rPr>
              <a:t>Cuspair</a:t>
            </a:r>
            <a:r>
              <a:rPr lang="en-GB" sz="3200" kern="0" spc="40" dirty="0">
                <a:solidFill>
                  <a:srgbClr val="2484C6"/>
                </a:solidFill>
                <a:latin typeface="Montserrat Medium" panose="00000600000000000000" pitchFamily="2" charset="0"/>
              </a:rPr>
              <a:t> </a:t>
            </a:r>
            <a:r>
              <a:rPr lang="gd-GB" sz="3200" kern="0" spc="40" dirty="0">
                <a:solidFill>
                  <a:srgbClr val="2484C6"/>
                </a:solidFill>
                <a:latin typeface="Montserrat Medium" panose="00000600000000000000" pitchFamily="2" charset="0"/>
              </a:rPr>
              <a:t>3</a:t>
            </a:r>
            <a:endParaRPr lang="en-GB" sz="3200" kern="0" spc="55" dirty="0">
              <a:solidFill>
                <a:srgbClr val="2484C6"/>
              </a:solidFill>
              <a:latin typeface="Montserrat Medium" panose="00000600000000000000" pitchFamily="2" charset="0"/>
            </a:endParaRPr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C9F109EB-6C3A-F5EC-5844-BE8EEDA4D591}"/>
              </a:ext>
            </a:extLst>
          </p:cNvPr>
          <p:cNvSpPr txBox="1"/>
          <p:nvPr/>
        </p:nvSpPr>
        <p:spPr>
          <a:xfrm>
            <a:off x="527300" y="1145196"/>
            <a:ext cx="11067292" cy="11510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Roinn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co-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dhiù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aon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eisimpleir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de mar a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thomhais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thu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an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obair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agad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bhon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chiad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chuspair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agad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.</a:t>
            </a:r>
          </a:p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Ciamar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bha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cùisean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aig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an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toiseach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,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agus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ciamar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bha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iad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aig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an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deireadh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mar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thoradh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air an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obair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agad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?</a:t>
            </a:r>
          </a:p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Faodaidh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tu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teacsa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 chur a-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steach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,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dealbhan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ro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agus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às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dèidh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,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dealbhan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de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dh’obair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nan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sgoilearan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,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ìomhaighean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de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ghrafaichean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,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clàran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thoraidhean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,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msaa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.</a:t>
            </a:r>
          </a:p>
        </p:txBody>
      </p:sp>
      <p:pic>
        <p:nvPicPr>
          <p:cNvPr id="2" name="Dealbh 1" descr="Dealbh sa bheil teacsa&#10;&#10;Dh’fhaoidte gum bi susbaint a ghineas AI ceàrr.">
            <a:extLst>
              <a:ext uri="{FF2B5EF4-FFF2-40B4-BE49-F238E27FC236}">
                <a16:creationId xmlns:a16="http://schemas.microsoft.com/office/drawing/2014/main" id="{D01CD03E-67A9-0462-C080-69DAD325A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23" b="96094" l="2637" r="98438">
                        <a14:foregroundMark x1="28613" y1="23828" x2="71094" y2="50195"/>
                        <a14:foregroundMark x1="62695" y1="20605" x2="62793" y2="53320"/>
                        <a14:foregroundMark x1="71582" y1="13477" x2="80762" y2="49414"/>
                        <a14:foregroundMark x1="72363" y1="12012" x2="87988" y2="43652"/>
                        <a14:foregroundMark x1="72852" y1="9082" x2="34180" y2="18262"/>
                        <a14:foregroundMark x1="58398" y1="10547" x2="10352" y2="20898"/>
                        <a14:foregroundMark x1="7715" y1="22070" x2="28418" y2="65039"/>
                        <a14:foregroundMark x1="19531" y1="25195" x2="21387" y2="53125"/>
                        <a14:foregroundMark x1="13477" y1="28320" x2="19238" y2="59766"/>
                        <a14:foregroundMark x1="19238" y1="59766" x2="30176" y2="82129"/>
                        <a14:foregroundMark x1="30176" y1="82129" x2="63574" y2="72363"/>
                        <a14:foregroundMark x1="63574" y1="72363" x2="51074" y2="36133"/>
                        <a14:foregroundMark x1="51074" y1="36133" x2="46289" y2="69629"/>
                        <a14:foregroundMark x1="46289" y1="69629" x2="65039" y2="36426"/>
                        <a14:foregroundMark x1="65039" y1="36426" x2="49414" y2="63086"/>
                        <a14:foregroundMark x1="49414" y1="63086" x2="68164" y2="58398"/>
                        <a14:foregroundMark x1="68164" y1="58398" x2="73926" y2="43750"/>
                        <a14:foregroundMark x1="73926" y1="43750" x2="50000" y2="41406"/>
                        <a14:foregroundMark x1="50000" y1="41406" x2="42383" y2="38574"/>
                        <a14:foregroundMark x1="42383" y1="38574" x2="54883" y2="66602"/>
                        <a14:foregroundMark x1="54883" y1="66602" x2="44238" y2="45605"/>
                        <a14:foregroundMark x1="44238" y1="45605" x2="47949" y2="86426"/>
                        <a14:foregroundMark x1="47949" y1="86426" x2="41113" y2="77051"/>
                        <a14:foregroundMark x1="41113" y1="77051" x2="32031" y2="86816"/>
                        <a14:foregroundMark x1="32031" y1="86816" x2="76172" y2="79395"/>
                        <a14:foregroundMark x1="76172" y1="79395" x2="93652" y2="72168"/>
                        <a14:foregroundMark x1="93652" y1="72168" x2="68359" y2="7813"/>
                        <a14:foregroundMark x1="68359" y1="7813" x2="23828" y2="17969"/>
                        <a14:foregroundMark x1="23828" y1="17969" x2="9668" y2="49316"/>
                        <a14:foregroundMark x1="9668" y1="49316" x2="6836" y2="28809"/>
                        <a14:foregroundMark x1="6836" y1="28809" x2="27148" y2="79102"/>
                        <a14:foregroundMark x1="27148" y1="79102" x2="14746" y2="59473"/>
                        <a14:foregroundMark x1="14746" y1="59473" x2="14258" y2="58105"/>
                        <a14:foregroundMark x1="18848" y1="63086" x2="24512" y2="81055"/>
                        <a14:foregroundMark x1="24512" y1="81055" x2="25684" y2="82813"/>
                        <a14:foregroundMark x1="18066" y1="72461" x2="25977" y2="91406"/>
                        <a14:foregroundMark x1="26172" y1="90820" x2="51172" y2="85449"/>
                        <a14:foregroundMark x1="25977" y1="96094" x2="39258" y2="90527"/>
                        <a14:foregroundMark x1="68066" y1="85059" x2="45215" y2="90039"/>
                        <a14:foregroundMark x1="90527" y1="77832" x2="74512" y2="82617"/>
                        <a14:foregroundMark x1="91992" y1="64844" x2="98047" y2="75684"/>
                        <a14:foregroundMark x1="98535" y1="79980" x2="98535" y2="79980"/>
                        <a14:foregroundMark x1="76367" y1="3320" x2="76367" y2="3320"/>
                        <a14:foregroundMark x1="2637" y1="21191" x2="2637" y2="211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178" b="9640"/>
          <a:stretch>
            <a:fillRect/>
          </a:stretch>
        </p:blipFill>
        <p:spPr>
          <a:xfrm rot="818015">
            <a:off x="10839259" y="36070"/>
            <a:ext cx="1354383" cy="124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725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1456F-1BAB-1773-C0C7-6B7A8940B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>
            <a:extLst>
              <a:ext uri="{FF2B5EF4-FFF2-40B4-BE49-F238E27FC236}">
                <a16:creationId xmlns:a16="http://schemas.microsoft.com/office/drawing/2014/main" id="{8296D2B3-DBFA-0A86-05BB-97ED90E9BB29}"/>
              </a:ext>
            </a:extLst>
          </p:cNvPr>
          <p:cNvSpPr txBox="1">
            <a:spLocks/>
          </p:cNvSpPr>
          <p:nvPr/>
        </p:nvSpPr>
        <p:spPr>
          <a:xfrm>
            <a:off x="527300" y="513887"/>
            <a:ext cx="870814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300" b="0" i="0">
                <a:solidFill>
                  <a:srgbClr val="2581C4"/>
                </a:solidFill>
                <a:latin typeface="Montserrat"/>
                <a:ea typeface="+mj-ea"/>
                <a:cs typeface="Montserrat"/>
              </a:defRPr>
            </a:lvl1pPr>
          </a:lstStyle>
          <a:p>
            <a:pPr marL="12700" lvl="0">
              <a:spcBef>
                <a:spcPts val="100"/>
              </a:spcBef>
              <a:defRPr/>
            </a:pPr>
            <a:r>
              <a:rPr lang="en-GB" sz="3200" kern="0" spc="40" dirty="0" err="1">
                <a:solidFill>
                  <a:srgbClr val="2484C6"/>
                </a:solidFill>
                <a:latin typeface="Montserrat Medium" panose="00000600000000000000" pitchFamily="2" charset="0"/>
              </a:rPr>
              <a:t>Curraicealam</a:t>
            </a:r>
            <a:r>
              <a:rPr lang="en-GB" sz="3200" kern="0" spc="40" dirty="0">
                <a:solidFill>
                  <a:srgbClr val="2484C6"/>
                </a:solidFill>
                <a:latin typeface="Montserrat Medium" panose="00000600000000000000" pitchFamily="2" charset="0"/>
              </a:rPr>
              <a:t> – </a:t>
            </a:r>
            <a:r>
              <a:rPr lang="en-GB" sz="3200" kern="0" spc="40" dirty="0" err="1">
                <a:solidFill>
                  <a:srgbClr val="2484C6"/>
                </a:solidFill>
                <a:latin typeface="Montserrat Medium" panose="00000600000000000000" pitchFamily="2" charset="0"/>
              </a:rPr>
              <a:t>dè</a:t>
            </a:r>
            <a:r>
              <a:rPr lang="en-GB" sz="3200" kern="0" spc="40" dirty="0">
                <a:solidFill>
                  <a:srgbClr val="2484C6"/>
                </a:solidFill>
                <a:latin typeface="Montserrat Medium" panose="00000600000000000000" pitchFamily="2" charset="0"/>
              </a:rPr>
              <a:t> a </a:t>
            </a:r>
            <a:r>
              <a:rPr lang="en-GB" sz="3200" kern="0" spc="40" dirty="0" err="1">
                <a:solidFill>
                  <a:srgbClr val="2484C6"/>
                </a:solidFill>
                <a:latin typeface="Montserrat Medium" panose="00000600000000000000" pitchFamily="2" charset="0"/>
              </a:rPr>
              <a:t>dh’ionnsaich</a:t>
            </a:r>
            <a:r>
              <a:rPr lang="en-GB" sz="3200" kern="0" spc="40" dirty="0">
                <a:solidFill>
                  <a:srgbClr val="2484C6"/>
                </a:solidFill>
                <a:latin typeface="Montserrat Medium" panose="00000600000000000000" pitchFamily="2" charset="0"/>
              </a:rPr>
              <a:t> </a:t>
            </a:r>
            <a:r>
              <a:rPr lang="en-GB" sz="3200" kern="0" spc="40" dirty="0" err="1">
                <a:solidFill>
                  <a:srgbClr val="2484C6"/>
                </a:solidFill>
                <a:latin typeface="Montserrat Medium" panose="00000600000000000000" pitchFamily="2" charset="0"/>
              </a:rPr>
              <a:t>sibh</a:t>
            </a:r>
            <a:r>
              <a:rPr lang="en-GB" sz="3200" kern="0" spc="40" dirty="0">
                <a:solidFill>
                  <a:srgbClr val="2484C6"/>
                </a:solidFill>
                <a:latin typeface="Montserrat Medium" panose="00000600000000000000" pitchFamily="2" charset="0"/>
              </a:rPr>
              <a:t>?</a:t>
            </a:r>
            <a:endParaRPr lang="en-GB" sz="3200" kern="0" spc="55" dirty="0">
              <a:solidFill>
                <a:srgbClr val="2484C6"/>
              </a:solidFill>
              <a:latin typeface="Montserrat Medium" panose="00000600000000000000" pitchFamily="2" charset="0"/>
            </a:endParaRPr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D6B42108-59F2-629C-9CA4-16AC3E515B07}"/>
              </a:ext>
            </a:extLst>
          </p:cNvPr>
          <p:cNvSpPr txBox="1"/>
          <p:nvPr/>
        </p:nvSpPr>
        <p:spPr>
          <a:xfrm>
            <a:off x="527300" y="1159264"/>
            <a:ext cx="11039860" cy="11510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Ciamar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bha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na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gnìomhan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È</a:t>
            </a:r>
            <a:r>
              <a:rPr lang="gd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iceo</a:t>
            </a:r>
            <a:r>
              <a:rPr lang="gd-GB" sz="1600" spc="-20" dirty="0">
                <a:solidFill>
                  <a:srgbClr val="666666"/>
                </a:solidFill>
                <a:latin typeface="Montserrat"/>
                <a:cs typeface="Montserrat"/>
              </a:rPr>
              <a:t>-sgoiltean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agad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ceangailte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ris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a’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churraicealam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?</a:t>
            </a:r>
            <a:endParaRPr lang="gd-GB" sz="1600" spc="-20" dirty="0">
              <a:solidFill>
                <a:srgbClr val="666666"/>
              </a:solidFill>
              <a:latin typeface="Montserrat"/>
              <a:cs typeface="Montserrat"/>
            </a:endParaRPr>
          </a:p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Chan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eil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feum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ort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iomraidhean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sònraichte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thoirt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seachad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air a’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churraicealam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. An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àite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sin,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bu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toil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leinn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cluinntinn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bho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na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sgoilearan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agad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mu na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dh’ionnsaich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iad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tro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bhith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a’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gabhail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pàirt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ann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an È</a:t>
            </a:r>
            <a:r>
              <a:rPr lang="gd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iceo</a:t>
            </a:r>
            <a:r>
              <a:rPr lang="gd-GB" sz="1600" spc="-20" dirty="0">
                <a:solidFill>
                  <a:srgbClr val="666666"/>
                </a:solidFill>
                <a:latin typeface="Montserrat"/>
                <a:cs typeface="Montserrat"/>
              </a:rPr>
              <a:t>-sgoiltean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.</a:t>
            </a:r>
            <a:endParaRPr lang="gd-GB" sz="1600" spc="-20" dirty="0">
              <a:solidFill>
                <a:srgbClr val="666666"/>
              </a:solidFill>
              <a:latin typeface="Montserrat"/>
              <a:cs typeface="Montserrat"/>
            </a:endParaRPr>
          </a:p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Faodaidh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seo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teacsa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thoirt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a-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steach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,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dealbhan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,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briathran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bho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sgoilearan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, </a:t>
            </a:r>
            <a:r>
              <a:rPr lang="en-GB" sz="1600" spc="-20" dirty="0" err="1">
                <a:solidFill>
                  <a:srgbClr val="666666"/>
                </a:solidFill>
                <a:latin typeface="Montserrat"/>
                <a:cs typeface="Montserrat"/>
              </a:rPr>
              <a:t>msaa</a:t>
            </a:r>
            <a:r>
              <a:rPr lang="en-GB" sz="1600" spc="-20" dirty="0">
                <a:solidFill>
                  <a:srgbClr val="666666"/>
                </a:solidFill>
                <a:latin typeface="Montserrat"/>
                <a:cs typeface="Montserrat"/>
              </a:rPr>
              <a:t>.</a:t>
            </a:r>
          </a:p>
        </p:txBody>
      </p:sp>
      <p:pic>
        <p:nvPicPr>
          <p:cNvPr id="2" name="Dealbh 1" descr="Dealbh sa bheil teacsa&#10;&#10;Dh’fhaoidte gum bi susbaint a ghineas AI ceàrr.">
            <a:extLst>
              <a:ext uri="{FF2B5EF4-FFF2-40B4-BE49-F238E27FC236}">
                <a16:creationId xmlns:a16="http://schemas.microsoft.com/office/drawing/2014/main" id="{FE0273D2-4950-6DB4-8C04-B52891D651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23" b="96094" l="2637" r="98438">
                        <a14:foregroundMark x1="28613" y1="23828" x2="71094" y2="50195"/>
                        <a14:foregroundMark x1="62695" y1="20605" x2="62793" y2="53320"/>
                        <a14:foregroundMark x1="71582" y1="13477" x2="80762" y2="49414"/>
                        <a14:foregroundMark x1="72363" y1="12012" x2="87988" y2="43652"/>
                        <a14:foregroundMark x1="72852" y1="9082" x2="34180" y2="18262"/>
                        <a14:foregroundMark x1="58398" y1="10547" x2="10352" y2="20898"/>
                        <a14:foregroundMark x1="7715" y1="22070" x2="28418" y2="65039"/>
                        <a14:foregroundMark x1="19531" y1="25195" x2="21387" y2="53125"/>
                        <a14:foregroundMark x1="13477" y1="28320" x2="19238" y2="59766"/>
                        <a14:foregroundMark x1="19238" y1="59766" x2="30176" y2="82129"/>
                        <a14:foregroundMark x1="30176" y1="82129" x2="63574" y2="72363"/>
                        <a14:foregroundMark x1="63574" y1="72363" x2="51074" y2="36133"/>
                        <a14:foregroundMark x1="51074" y1="36133" x2="46289" y2="69629"/>
                        <a14:foregroundMark x1="46289" y1="69629" x2="65039" y2="36426"/>
                        <a14:foregroundMark x1="65039" y1="36426" x2="49414" y2="63086"/>
                        <a14:foregroundMark x1="49414" y1="63086" x2="68164" y2="58398"/>
                        <a14:foregroundMark x1="68164" y1="58398" x2="73926" y2="43750"/>
                        <a14:foregroundMark x1="73926" y1="43750" x2="50000" y2="41406"/>
                        <a14:foregroundMark x1="50000" y1="41406" x2="42383" y2="38574"/>
                        <a14:foregroundMark x1="42383" y1="38574" x2="54883" y2="66602"/>
                        <a14:foregroundMark x1="54883" y1="66602" x2="44238" y2="45605"/>
                        <a14:foregroundMark x1="44238" y1="45605" x2="47949" y2="86426"/>
                        <a14:foregroundMark x1="47949" y1="86426" x2="41113" y2="77051"/>
                        <a14:foregroundMark x1="41113" y1="77051" x2="32031" y2="86816"/>
                        <a14:foregroundMark x1="32031" y1="86816" x2="76172" y2="79395"/>
                        <a14:foregroundMark x1="76172" y1="79395" x2="93652" y2="72168"/>
                        <a14:foregroundMark x1="93652" y1="72168" x2="68359" y2="7813"/>
                        <a14:foregroundMark x1="68359" y1="7813" x2="23828" y2="17969"/>
                        <a14:foregroundMark x1="23828" y1="17969" x2="9668" y2="49316"/>
                        <a14:foregroundMark x1="9668" y1="49316" x2="6836" y2="28809"/>
                        <a14:foregroundMark x1="6836" y1="28809" x2="27148" y2="79102"/>
                        <a14:foregroundMark x1="27148" y1="79102" x2="14746" y2="59473"/>
                        <a14:foregroundMark x1="14746" y1="59473" x2="14258" y2="58105"/>
                        <a14:foregroundMark x1="18848" y1="63086" x2="24512" y2="81055"/>
                        <a14:foregroundMark x1="24512" y1="81055" x2="25684" y2="82813"/>
                        <a14:foregroundMark x1="18066" y1="72461" x2="25977" y2="91406"/>
                        <a14:foregroundMark x1="26172" y1="90820" x2="51172" y2="85449"/>
                        <a14:foregroundMark x1="25977" y1="96094" x2="39258" y2="90527"/>
                        <a14:foregroundMark x1="68066" y1="85059" x2="45215" y2="90039"/>
                        <a14:foregroundMark x1="90527" y1="77832" x2="74512" y2="82617"/>
                        <a14:foregroundMark x1="91992" y1="64844" x2="98047" y2="75684"/>
                        <a14:foregroundMark x1="98535" y1="79980" x2="98535" y2="79980"/>
                        <a14:foregroundMark x1="76367" y1="3320" x2="76367" y2="3320"/>
                        <a14:foregroundMark x1="2637" y1="21191" x2="2637" y2="211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178" b="9640"/>
          <a:stretch>
            <a:fillRect/>
          </a:stretch>
        </p:blipFill>
        <p:spPr>
          <a:xfrm rot="818015">
            <a:off x="10839259" y="36070"/>
            <a:ext cx="1354383" cy="124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594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870DD4-1EC2-21D7-994A-DD0355657D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>
            <a:extLst>
              <a:ext uri="{FF2B5EF4-FFF2-40B4-BE49-F238E27FC236}">
                <a16:creationId xmlns:a16="http://schemas.microsoft.com/office/drawing/2014/main" id="{0E184732-CB76-F260-839B-76AD2E454190}"/>
              </a:ext>
            </a:extLst>
          </p:cNvPr>
          <p:cNvSpPr txBox="1">
            <a:spLocks/>
          </p:cNvSpPr>
          <p:nvPr/>
        </p:nvSpPr>
        <p:spPr>
          <a:xfrm>
            <a:off x="527300" y="513887"/>
            <a:ext cx="876300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300" b="0" i="0">
                <a:solidFill>
                  <a:srgbClr val="2581C4"/>
                </a:solidFill>
                <a:latin typeface="Montserrat"/>
                <a:ea typeface="+mj-ea"/>
                <a:cs typeface="Montserrat"/>
              </a:defRPr>
            </a:lvl1pPr>
          </a:lstStyle>
          <a:p>
            <a:pPr marL="12700" lvl="0">
              <a:spcBef>
                <a:spcPts val="100"/>
              </a:spcBef>
              <a:defRPr/>
            </a:pPr>
            <a:r>
              <a:rPr lang="en-GB" sz="3200" kern="0" spc="40">
                <a:solidFill>
                  <a:srgbClr val="2484C6"/>
                </a:solidFill>
                <a:latin typeface="Montserrat Medium" panose="00000600000000000000" pitchFamily="2" charset="0"/>
              </a:rPr>
              <a:t>A’ toirt a-steach do choimhearsnachd</a:t>
            </a:r>
            <a:endParaRPr lang="en-GB" sz="3200" kern="0" spc="55" dirty="0">
              <a:solidFill>
                <a:srgbClr val="2484C6"/>
              </a:solidFill>
              <a:latin typeface="Montserrat Medium" panose="00000600000000000000" pitchFamily="2" charset="0"/>
            </a:endParaRPr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8CC06424-8190-1080-4B85-668D87C5D73D}"/>
              </a:ext>
            </a:extLst>
          </p:cNvPr>
          <p:cNvSpPr txBox="1"/>
          <p:nvPr/>
        </p:nvSpPr>
        <p:spPr>
          <a:xfrm>
            <a:off x="527300" y="1214128"/>
            <a:ext cx="11359900" cy="11510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en-GB" sz="1600" spc="-20">
                <a:solidFill>
                  <a:srgbClr val="666666"/>
                </a:solidFill>
                <a:latin typeface="Montserrat"/>
                <a:cs typeface="Montserrat"/>
              </a:rPr>
              <a:t>Ciamar a bha sibh an sàs leis an sgoil gu lèir agus leis a’ choimhearsnachd ionadail anns na gnìomhan agaibh?</a:t>
            </a:r>
            <a:endParaRPr lang="gd-GB" sz="1600" spc="-20">
              <a:solidFill>
                <a:srgbClr val="666666"/>
              </a:solidFill>
              <a:latin typeface="Montserrat"/>
              <a:cs typeface="Montserrat"/>
            </a:endParaRPr>
          </a:p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en-GB" sz="1600" spc="-20">
                <a:solidFill>
                  <a:srgbClr val="666666"/>
                </a:solidFill>
                <a:latin typeface="Montserrat"/>
                <a:cs typeface="Montserrat"/>
              </a:rPr>
              <a:t>A bheil sgeulachdan sam bith agaibh ri cho-roinn mu chom-pàirteachadh na coimhearsnachd?</a:t>
            </a:r>
            <a:endParaRPr lang="gd-GB" sz="1600" spc="-20">
              <a:solidFill>
                <a:srgbClr val="666666"/>
              </a:solidFill>
              <a:latin typeface="Montserrat"/>
              <a:cs typeface="Montserrat"/>
            </a:endParaRPr>
          </a:p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en-GB" sz="1600" spc="-20">
                <a:solidFill>
                  <a:srgbClr val="666666"/>
                </a:solidFill>
                <a:latin typeface="Montserrat"/>
                <a:cs typeface="Montserrat"/>
              </a:rPr>
              <a:t>Faodaidh seo teacsa a ghabhail a-steach, dealbhan, puist air na meadhanan sòisealta, briathran bho sgoilearan agus buill na coimhearsnachd, msaa.</a:t>
            </a:r>
            <a:endParaRPr lang="en-GB" sz="1600" spc="-20" dirty="0">
              <a:solidFill>
                <a:srgbClr val="666666"/>
              </a:solidFill>
              <a:latin typeface="Montserrat"/>
              <a:cs typeface="Montserrat"/>
            </a:endParaRPr>
          </a:p>
        </p:txBody>
      </p:sp>
      <p:pic>
        <p:nvPicPr>
          <p:cNvPr id="2" name="Dealbh 1" descr="Dealbh sa bheil teacsa&#10;&#10;Dh’fhaoidte gum bi susbaint a ghineas AI ceàrr.">
            <a:extLst>
              <a:ext uri="{FF2B5EF4-FFF2-40B4-BE49-F238E27FC236}">
                <a16:creationId xmlns:a16="http://schemas.microsoft.com/office/drawing/2014/main" id="{8D4EC850-265D-660E-15BD-2B5A402105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23" b="96094" l="2637" r="98438">
                        <a14:foregroundMark x1="28613" y1="23828" x2="71094" y2="50195"/>
                        <a14:foregroundMark x1="62695" y1="20605" x2="62793" y2="53320"/>
                        <a14:foregroundMark x1="71582" y1="13477" x2="80762" y2="49414"/>
                        <a14:foregroundMark x1="72363" y1="12012" x2="87988" y2="43652"/>
                        <a14:foregroundMark x1="72852" y1="9082" x2="34180" y2="18262"/>
                        <a14:foregroundMark x1="58398" y1="10547" x2="10352" y2="20898"/>
                        <a14:foregroundMark x1="7715" y1="22070" x2="28418" y2="65039"/>
                        <a14:foregroundMark x1="19531" y1="25195" x2="21387" y2="53125"/>
                        <a14:foregroundMark x1="13477" y1="28320" x2="19238" y2="59766"/>
                        <a14:foregroundMark x1="19238" y1="59766" x2="30176" y2="82129"/>
                        <a14:foregroundMark x1="30176" y1="82129" x2="63574" y2="72363"/>
                        <a14:foregroundMark x1="63574" y1="72363" x2="51074" y2="36133"/>
                        <a14:foregroundMark x1="51074" y1="36133" x2="46289" y2="69629"/>
                        <a14:foregroundMark x1="46289" y1="69629" x2="65039" y2="36426"/>
                        <a14:foregroundMark x1="65039" y1="36426" x2="49414" y2="63086"/>
                        <a14:foregroundMark x1="49414" y1="63086" x2="68164" y2="58398"/>
                        <a14:foregroundMark x1="68164" y1="58398" x2="73926" y2="43750"/>
                        <a14:foregroundMark x1="73926" y1="43750" x2="50000" y2="41406"/>
                        <a14:foregroundMark x1="50000" y1="41406" x2="42383" y2="38574"/>
                        <a14:foregroundMark x1="42383" y1="38574" x2="54883" y2="66602"/>
                        <a14:foregroundMark x1="54883" y1="66602" x2="44238" y2="45605"/>
                        <a14:foregroundMark x1="44238" y1="45605" x2="47949" y2="86426"/>
                        <a14:foregroundMark x1="47949" y1="86426" x2="41113" y2="77051"/>
                        <a14:foregroundMark x1="41113" y1="77051" x2="32031" y2="86816"/>
                        <a14:foregroundMark x1="32031" y1="86816" x2="76172" y2="79395"/>
                        <a14:foregroundMark x1="76172" y1="79395" x2="93652" y2="72168"/>
                        <a14:foregroundMark x1="93652" y1="72168" x2="68359" y2="7813"/>
                        <a14:foregroundMark x1="68359" y1="7813" x2="23828" y2="17969"/>
                        <a14:foregroundMark x1="23828" y1="17969" x2="9668" y2="49316"/>
                        <a14:foregroundMark x1="9668" y1="49316" x2="6836" y2="28809"/>
                        <a14:foregroundMark x1="6836" y1="28809" x2="27148" y2="79102"/>
                        <a14:foregroundMark x1="27148" y1="79102" x2="14746" y2="59473"/>
                        <a14:foregroundMark x1="14746" y1="59473" x2="14258" y2="58105"/>
                        <a14:foregroundMark x1="18848" y1="63086" x2="24512" y2="81055"/>
                        <a14:foregroundMark x1="24512" y1="81055" x2="25684" y2="82813"/>
                        <a14:foregroundMark x1="18066" y1="72461" x2="25977" y2="91406"/>
                        <a14:foregroundMark x1="26172" y1="90820" x2="51172" y2="85449"/>
                        <a14:foregroundMark x1="25977" y1="96094" x2="39258" y2="90527"/>
                        <a14:foregroundMark x1="68066" y1="85059" x2="45215" y2="90039"/>
                        <a14:foregroundMark x1="90527" y1="77832" x2="74512" y2="82617"/>
                        <a14:foregroundMark x1="91992" y1="64844" x2="98047" y2="75684"/>
                        <a14:foregroundMark x1="98535" y1="79980" x2="98535" y2="79980"/>
                        <a14:foregroundMark x1="76367" y1="3320" x2="76367" y2="3320"/>
                        <a14:foregroundMark x1="2637" y1="21191" x2="2637" y2="211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178" b="9640"/>
          <a:stretch>
            <a:fillRect/>
          </a:stretch>
        </p:blipFill>
        <p:spPr>
          <a:xfrm rot="818015">
            <a:off x="10839259" y="36070"/>
            <a:ext cx="1354383" cy="124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319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E2523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lue Flag PPT template New.pptx" id="{5E327E82-9AAC-404D-9EFE-8CA5D69830FF}" vid="{0C48D5C9-4808-4354-808E-7E81993D3C6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e4ab90b-327c-46d1-b9d2-833791a37eb0">
      <Terms xmlns="http://schemas.microsoft.com/office/infopath/2007/PartnerControls"/>
    </lcf76f155ced4ddcb4097134ff3c332f>
    <TaxCatchAll xmlns="71d41891-031e-49f1-aee3-129e0e544dfe" xsi:nil="true"/>
    <Favourite xmlns="9e4ab90b-327c-46d1-b9d2-833791a37eb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BCD1DC043BCF4CBE87886E6686590E" ma:contentTypeVersion="20" ma:contentTypeDescription="Create a new document." ma:contentTypeScope="" ma:versionID="834b3893cc5e5912e486aaf6869eeade">
  <xsd:schema xmlns:xsd="http://www.w3.org/2001/XMLSchema" xmlns:xs="http://www.w3.org/2001/XMLSchema" xmlns:p="http://schemas.microsoft.com/office/2006/metadata/properties" xmlns:ns2="9e4ab90b-327c-46d1-b9d2-833791a37eb0" xmlns:ns3="71d41891-031e-49f1-aee3-129e0e544dfe" targetNamespace="http://schemas.microsoft.com/office/2006/metadata/properties" ma:root="true" ma:fieldsID="7b8f4d399fe2263c4924dd3a32ff063e" ns2:_="" ns3:_="">
    <xsd:import namespace="9e4ab90b-327c-46d1-b9d2-833791a37eb0"/>
    <xsd:import namespace="71d41891-031e-49f1-aee3-129e0e544d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Favourit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4ab90b-327c-46d1-b9d2-833791a37e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2109655-3435-4a30-b52e-79b32fecaba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Favourite" ma:index="26" nillable="true" ma:displayName="Favourite" ma:format="RadioButtons" ma:internalName="Favourite">
      <xsd:simpleType>
        <xsd:restriction base="dms:Choice">
          <xsd:enumeration value="Favourite?"/>
        </xsd:restriction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d41891-031e-49f1-aee3-129e0e544df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19719bb-11fa-4769-ac4c-26ec621cd373}" ma:internalName="TaxCatchAll" ma:showField="CatchAllData" ma:web="71d41891-031e-49f1-aee3-129e0e544d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5F32A2-D483-456D-9817-F97AA4C46C7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90D387-E84C-48E7-8DF1-7A5D3ECE6897}">
  <ds:schemaRefs>
    <ds:schemaRef ds:uri="71d41891-031e-49f1-aee3-129e0e544dfe"/>
    <ds:schemaRef ds:uri="9e4ab90b-327c-46d1-b9d2-833791a37eb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828C771-B059-4E4B-B12D-A3271B80929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654</Words>
  <Application>Microsoft Office PowerPoint</Application>
  <PresentationFormat>Sgrìn-leathann</PresentationFormat>
  <Paragraphs>35</Paragraphs>
  <Slides>6</Slides>
  <Notes>0</Notes>
  <HiddenSlides>0</HiddenSlides>
  <MMClips>0</MMClips>
  <ScaleCrop>false</ScaleCrop>
  <HeadingPairs>
    <vt:vector size="6" baseType="variant">
      <vt:variant>
        <vt:lpstr>Cruthan-clò gan cleachdadh</vt:lpstr>
      </vt:variant>
      <vt:variant>
        <vt:i4>4</vt:i4>
      </vt:variant>
      <vt:variant>
        <vt:lpstr>Ùrlar</vt:lpstr>
      </vt:variant>
      <vt:variant>
        <vt:i4>1</vt:i4>
      </vt:variant>
      <vt:variant>
        <vt:lpstr>Tiotalan nan sleamhnagan</vt:lpstr>
      </vt:variant>
      <vt:variant>
        <vt:i4>6</vt:i4>
      </vt:variant>
    </vt:vector>
  </HeadingPairs>
  <TitlesOfParts>
    <vt:vector size="11" baseType="lpstr">
      <vt:lpstr>Arial</vt:lpstr>
      <vt:lpstr>Calibri</vt:lpstr>
      <vt:lpstr>Montserrat</vt:lpstr>
      <vt:lpstr>Montserrat Medium</vt:lpstr>
      <vt:lpstr>Office Theme</vt:lpstr>
      <vt:lpstr>Taisbeanadh PowerPoint</vt:lpstr>
      <vt:lpstr>Taisbeanadh PowerPoint</vt:lpstr>
      <vt:lpstr>Taisbeanadh PowerPoint</vt:lpstr>
      <vt:lpstr>Taisbeanadh PowerPoint</vt:lpstr>
      <vt:lpstr>Taisbeanadh PowerPoint</vt:lpstr>
      <vt:lpstr>Taisbeanadh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 Brook</dc:creator>
  <cp:lastModifiedBy>Jonathan Angell</cp:lastModifiedBy>
  <cp:revision>2</cp:revision>
  <cp:lastPrinted>2016-03-18T09:19:10Z</cp:lastPrinted>
  <dcterms:created xsi:type="dcterms:W3CDTF">2012-01-19T09:53:22Z</dcterms:created>
  <dcterms:modified xsi:type="dcterms:W3CDTF">2026-04-09T15:30:01Z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0x0101009CBCD1DC043BCF4CBE87886E6686590E</vt:lpwstr>
  </property>
  <property fmtid="{D5CDD505-2E9C-101B-9397-08002B2CF9AE}" pid="3" name="MediaServiceImageTags">
    <vt:lpwstr/>
  </property>
</Properties>
</file>