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18"/>
  </p:notesMasterIdLst>
  <p:sldIdLst>
    <p:sldId id="256" r:id="rId6"/>
    <p:sldId id="1132" r:id="rId7"/>
    <p:sldId id="909" r:id="rId8"/>
    <p:sldId id="6426" r:id="rId9"/>
    <p:sldId id="6431" r:id="rId10"/>
    <p:sldId id="6429" r:id="rId11"/>
    <p:sldId id="6439" r:id="rId12"/>
    <p:sldId id="6437" r:id="rId13"/>
    <p:sldId id="6432" r:id="rId14"/>
    <p:sldId id="6440" r:id="rId15"/>
    <p:sldId id="6438" r:id="rId16"/>
    <p:sldId id="1070"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A734552-F54B-4577-4C97-1221D384BC64}" name="Nicola Davidson" initials="ND" userId="S::nicola.davidson@keepscotlandbeautiful.org::45c45aa1-fa62-4482-9f3f-7adfada37b86" providerId="AD"/>
  <p188:author id="{C5A94878-4B98-F115-61C9-F585B1A7A8C8}" name="Andrea Gabriel" initials="AG" userId="S::andrea.gabriel@keepscotlandbeautiful.org::8be945fd-94ab-4345-8a2d-2c5e302c343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84C6"/>
    <a:srgbClr val="00B259"/>
    <a:srgbClr val="8F53A1"/>
    <a:srgbClr val="4472C4"/>
    <a:srgbClr val="5B3315"/>
    <a:srgbClr val="FFFFFF"/>
    <a:srgbClr val="C8C8C8"/>
    <a:srgbClr val="01AD01"/>
    <a:srgbClr val="4C4C4C"/>
    <a:srgbClr val="F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ECB1F7-CDE5-48C8-9442-759499733BD8}" v="4" dt="2026-08-07T11:01:36.9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48" autoAdjust="0"/>
    <p:restoredTop sz="69976" autoAdjust="0"/>
  </p:normalViewPr>
  <p:slideViewPr>
    <p:cSldViewPr snapToGrid="0">
      <p:cViewPr varScale="1">
        <p:scale>
          <a:sx n="77" d="100"/>
          <a:sy n="77" d="100"/>
        </p:scale>
        <p:origin x="224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Angell" userId="13152a0d-b4f1-4c28-a259-dad8efa47955" providerId="ADAL" clId="{48DDBE48-DD6A-4C89-B1F9-22F9B6B80E8B}"/>
    <pc:docChg chg="undo custSel addSld delSld modSld sldOrd">
      <pc:chgData name="Jonathan Angell" userId="13152a0d-b4f1-4c28-a259-dad8efa47955" providerId="ADAL" clId="{48DDBE48-DD6A-4C89-B1F9-22F9B6B80E8B}" dt="2026-08-07T11:03:07.221" v="2394" actId="20577"/>
      <pc:docMkLst>
        <pc:docMk/>
      </pc:docMkLst>
      <pc:sldChg chg="modSp mod modNotesTx">
        <pc:chgData name="Jonathan Angell" userId="13152a0d-b4f1-4c28-a259-dad8efa47955" providerId="ADAL" clId="{48DDBE48-DD6A-4C89-B1F9-22F9B6B80E8B}" dt="2026-08-07T11:03:07.221" v="2394" actId="20577"/>
        <pc:sldMkLst>
          <pc:docMk/>
          <pc:sldMk cId="2162090460" sldId="256"/>
        </pc:sldMkLst>
        <pc:spChg chg="mod">
          <ac:chgData name="Jonathan Angell" userId="13152a0d-b4f1-4c28-a259-dad8efa47955" providerId="ADAL" clId="{48DDBE48-DD6A-4C89-B1F9-22F9B6B80E8B}" dt="2026-08-07T11:03:07.221" v="2394" actId="20577"/>
          <ac:spMkLst>
            <pc:docMk/>
            <pc:sldMk cId="2162090460" sldId="256"/>
            <ac:spMk id="4" creationId="{00000000-0000-0000-0000-000000000000}"/>
          </ac:spMkLst>
        </pc:spChg>
      </pc:sldChg>
      <pc:sldChg chg="modNotesTx">
        <pc:chgData name="Jonathan Angell" userId="13152a0d-b4f1-4c28-a259-dad8efa47955" providerId="ADAL" clId="{48DDBE48-DD6A-4C89-B1F9-22F9B6B80E8B}" dt="2026-08-05T10:18:24.548" v="2243" actId="20577"/>
        <pc:sldMkLst>
          <pc:docMk/>
          <pc:sldMk cId="3639402862" sldId="909"/>
        </pc:sldMkLst>
      </pc:sldChg>
      <pc:sldChg chg="modNotesTx">
        <pc:chgData name="Jonathan Angell" userId="13152a0d-b4f1-4c28-a259-dad8efa47955" providerId="ADAL" clId="{48DDBE48-DD6A-4C89-B1F9-22F9B6B80E8B}" dt="2026-08-07T11:02:50.246" v="2393" actId="115"/>
        <pc:sldMkLst>
          <pc:docMk/>
          <pc:sldMk cId="3978528083" sldId="6429"/>
        </pc:sldMkLst>
      </pc:sldChg>
      <pc:sldChg chg="modNotesTx">
        <pc:chgData name="Jonathan Angell" userId="13152a0d-b4f1-4c28-a259-dad8efa47955" providerId="ADAL" clId="{48DDBE48-DD6A-4C89-B1F9-22F9B6B80E8B}" dt="2026-08-05T10:20:46.962" v="2251" actId="20577"/>
        <pc:sldMkLst>
          <pc:docMk/>
          <pc:sldMk cId="1586005088" sldId="6431"/>
        </pc:sldMkLst>
      </pc:sldChg>
      <pc:sldChg chg="modSp mod modNotesTx">
        <pc:chgData name="Jonathan Angell" userId="13152a0d-b4f1-4c28-a259-dad8efa47955" providerId="ADAL" clId="{48DDBE48-DD6A-4C89-B1F9-22F9B6B80E8B}" dt="2026-08-07T11:00:50.507" v="2339" actId="20577"/>
        <pc:sldMkLst>
          <pc:docMk/>
          <pc:sldMk cId="2422434407" sldId="6432"/>
        </pc:sldMkLst>
        <pc:spChg chg="mod">
          <ac:chgData name="Jonathan Angell" userId="13152a0d-b4f1-4c28-a259-dad8efa47955" providerId="ADAL" clId="{48DDBE48-DD6A-4C89-B1F9-22F9B6B80E8B}" dt="2026-08-05T10:16:53.717" v="2230" actId="14100"/>
          <ac:spMkLst>
            <pc:docMk/>
            <pc:sldMk cId="2422434407" sldId="6432"/>
            <ac:spMk id="19" creationId="{75439D5B-73BA-500D-B6AA-030D6C655DF6}"/>
          </ac:spMkLst>
        </pc:spChg>
      </pc:sldChg>
      <pc:sldChg chg="modNotesTx">
        <pc:chgData name="Jonathan Angell" userId="13152a0d-b4f1-4c28-a259-dad8efa47955" providerId="ADAL" clId="{48DDBE48-DD6A-4C89-B1F9-22F9B6B80E8B}" dt="2026-08-07T11:01:19.306" v="2343" actId="113"/>
        <pc:sldMkLst>
          <pc:docMk/>
          <pc:sldMk cId="2694404392" sldId="6437"/>
        </pc:sldMkLst>
      </pc:sldChg>
      <pc:sldChg chg="modNotesTx">
        <pc:chgData name="Jonathan Angell" userId="13152a0d-b4f1-4c28-a259-dad8efa47955" providerId="ADAL" clId="{48DDBE48-DD6A-4C89-B1F9-22F9B6B80E8B}" dt="2026-08-07T11:01:36.664" v="2345" actId="20577"/>
        <pc:sldMkLst>
          <pc:docMk/>
          <pc:sldMk cId="1043872039" sldId="6438"/>
        </pc:sldMkLst>
      </pc:sldChg>
      <pc:sldChg chg="modNotesTx">
        <pc:chgData name="Jonathan Angell" userId="13152a0d-b4f1-4c28-a259-dad8efa47955" providerId="ADAL" clId="{48DDBE48-DD6A-4C89-B1F9-22F9B6B80E8B}" dt="2026-08-05T10:21:10.589" v="2255" actId="20577"/>
        <pc:sldMkLst>
          <pc:docMk/>
          <pc:sldMk cId="905226859" sldId="6439"/>
        </pc:sldMkLst>
      </pc:sldChg>
      <pc:sldChg chg="delSp modSp mod delAnim modShow modNotesTx">
        <pc:chgData name="Jonathan Angell" userId="13152a0d-b4f1-4c28-a259-dad8efa47955" providerId="ADAL" clId="{48DDBE48-DD6A-4C89-B1F9-22F9B6B80E8B}" dt="2026-08-07T11:02:32.351" v="2390" actId="20577"/>
        <pc:sldMkLst>
          <pc:docMk/>
          <pc:sldMk cId="1822554058" sldId="644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8A9A2C-AF65-4CEA-80A5-86FFCC8A49CD}" type="datetimeFigureOut">
              <a:rPr lang="en-GB" smtClean="0"/>
              <a:t>07/08/2026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0041A-309C-4353-9C2F-E389B5F1F486}" type="slidenum">
              <a:rPr lang="en-GB" smtClean="0"/>
              <a:t>‹#›</a:t>
            </a:fld>
            <a:endParaRPr lang="en-GB"/>
          </a:p>
        </p:txBody>
      </p:sp>
    </p:spTree>
    <p:extLst>
      <p:ext uri="{BB962C8B-B14F-4D97-AF65-F5344CB8AC3E}">
        <p14:creationId xmlns:p14="http://schemas.microsoft.com/office/powerpoint/2010/main" val="8740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gd-GB" sz="1200" b="0" i="0" kern="1200" dirty="0" err="1">
                <a:solidFill>
                  <a:schemeClr val="tx1"/>
                </a:solidFill>
                <a:effectLst/>
                <a:latin typeface="+mn-lt"/>
                <a:ea typeface="+mn-ea"/>
                <a:cs typeface="+mn-cs"/>
              </a:rPr>
              <a:t>Introduce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session</a:t>
            </a:r>
            <a:r>
              <a:rPr lang="gd-GB" sz="1200" b="0" i="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gd-GB" sz="1200" b="0" i="0" kern="1200" dirty="0" err="1">
                <a:solidFill>
                  <a:schemeClr val="tx1"/>
                </a:solidFill>
                <a:effectLst/>
                <a:latin typeface="+mn-lt"/>
                <a:ea typeface="+mn-ea"/>
                <a:cs typeface="+mn-cs"/>
              </a:rPr>
              <a:t>Explain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that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today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learners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will</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explore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sustainable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food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choices</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Scottish</a:t>
            </a:r>
            <a:r>
              <a:rPr lang="gd-GB" sz="1200" b="0" i="0" kern="1200" dirty="0">
                <a:solidFill>
                  <a:schemeClr val="tx1"/>
                </a:solidFill>
                <a:effectLst/>
                <a:latin typeface="+mn-lt"/>
                <a:ea typeface="+mn-ea"/>
                <a:cs typeface="+mn-cs"/>
              </a:rPr>
              <a:t> Gaelic </a:t>
            </a:r>
            <a:r>
              <a:rPr lang="gd-GB" sz="1200" b="0" i="0" kern="1200" dirty="0" err="1">
                <a:solidFill>
                  <a:schemeClr val="tx1"/>
                </a:solidFill>
                <a:effectLst/>
                <a:latin typeface="+mn-lt"/>
                <a:ea typeface="+mn-ea"/>
                <a:cs typeface="+mn-cs"/>
              </a:rPr>
              <a:t>food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culture</a:t>
            </a:r>
            <a:r>
              <a:rPr lang="gd-GB" sz="1200" b="0" i="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gd-GB" sz="1200" b="0" i="0" kern="1200" dirty="0" err="1">
                <a:solidFill>
                  <a:schemeClr val="tx1"/>
                </a:solidFill>
                <a:effectLst/>
                <a:latin typeface="+mn-lt"/>
                <a:ea typeface="+mn-ea"/>
                <a:cs typeface="+mn-cs"/>
              </a:rPr>
              <a:t>Explain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that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they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will</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work</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towards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planning</a:t>
            </a:r>
            <a:r>
              <a:rPr lang="gd-GB" sz="1200" b="0" i="0" kern="1200" dirty="0">
                <a:solidFill>
                  <a:schemeClr val="tx1"/>
                </a:solidFill>
                <a:effectLst/>
                <a:latin typeface="+mn-lt"/>
                <a:ea typeface="+mn-ea"/>
                <a:cs typeface="+mn-cs"/>
              </a:rPr>
              <a:t> their </a:t>
            </a:r>
            <a:r>
              <a:rPr lang="gd-GB" sz="1200" b="0" i="0" kern="1200" dirty="0" err="1">
                <a:solidFill>
                  <a:schemeClr val="tx1"/>
                </a:solidFill>
                <a:effectLst/>
                <a:latin typeface="+mn-lt"/>
                <a:ea typeface="+mn-ea"/>
                <a:cs typeface="+mn-cs"/>
              </a:rPr>
              <a:t>own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One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Planet</a:t>
            </a:r>
            <a:r>
              <a:rPr lang="gd-GB" sz="1200" b="0" i="0" kern="1200" dirty="0">
                <a:solidFill>
                  <a:schemeClr val="tx1"/>
                </a:solidFill>
                <a:effectLst/>
                <a:latin typeface="+mn-lt"/>
                <a:ea typeface="+mn-ea"/>
                <a:cs typeface="+mn-cs"/>
              </a:rPr>
              <a:t> Picnic.</a:t>
            </a:r>
          </a:p>
          <a:p>
            <a:endParaRPr lang="en-GB" dirty="0"/>
          </a:p>
        </p:txBody>
      </p:sp>
      <p:sp>
        <p:nvSpPr>
          <p:cNvPr id="4" name="Slide Number Placeholder 3"/>
          <p:cNvSpPr>
            <a:spLocks noGrp="1"/>
          </p:cNvSpPr>
          <p:nvPr>
            <p:ph type="sldNum" sz="quarter" idx="10"/>
          </p:nvPr>
        </p:nvSpPr>
        <p:spPr/>
        <p:txBody>
          <a:bodyPr/>
          <a:lstStyle/>
          <a:p>
            <a:fld id="{626EEFF5-2B2A-4E3E-B34A-933C75265B0E}" type="slidenum">
              <a:rPr lang="en-GB" smtClean="0"/>
              <a:t>1</a:t>
            </a:fld>
            <a:endParaRPr lang="en-GB"/>
          </a:p>
        </p:txBody>
      </p:sp>
    </p:spTree>
    <p:extLst>
      <p:ext uri="{BB962C8B-B14F-4D97-AF65-F5344CB8AC3E}">
        <p14:creationId xmlns:p14="http://schemas.microsoft.com/office/powerpoint/2010/main" val="3005369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A2B7E-B8F4-7658-E8F6-B7799CD3A6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8EE8EA-977A-6EE0-A1E7-F0FBC16265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E8DF57-8A82-F4DF-826A-7768198F43B1}"/>
              </a:ext>
            </a:extLst>
          </p:cNvPr>
          <p:cNvSpPr>
            <a:spLocks noGrp="1"/>
          </p:cNvSpPr>
          <p:nvPr>
            <p:ph type="body" idx="1"/>
          </p:nvPr>
        </p:nvSpPr>
        <p:spPr/>
        <p:txBody>
          <a:bodyPr/>
          <a:lstStyle/>
          <a:p>
            <a:pPr fontAlgn="t"/>
            <a:endParaRPr lang="gd-GB"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633CC94B-3C06-AA3A-A0B3-9896D2CC7EA2}"/>
              </a:ext>
            </a:extLst>
          </p:cNvPr>
          <p:cNvSpPr>
            <a:spLocks noGrp="1"/>
          </p:cNvSpPr>
          <p:nvPr>
            <p:ph type="sldNum" sz="quarter" idx="5"/>
          </p:nvPr>
        </p:nvSpPr>
        <p:spPr/>
        <p:txBody>
          <a:bodyPr/>
          <a:lstStyle/>
          <a:p>
            <a:fld id="{13CF84DC-E62E-484F-845A-51C2D89FCC7C}" type="slidenum">
              <a:rPr lang="en-GB" smtClean="0"/>
              <a:t>10</a:t>
            </a:fld>
            <a:endParaRPr lang="en-GB"/>
          </a:p>
        </p:txBody>
      </p:sp>
    </p:spTree>
    <p:extLst>
      <p:ext uri="{BB962C8B-B14F-4D97-AF65-F5344CB8AC3E}">
        <p14:creationId xmlns:p14="http://schemas.microsoft.com/office/powerpoint/2010/main" val="6926682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F10EC9-427E-8605-D83A-85EDF33AD1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2D848F-904F-6574-8596-E7AC6EB92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D5BBC7-F2FF-79DB-946A-9120D15DAE97}"/>
              </a:ext>
            </a:extLst>
          </p:cNvPr>
          <p:cNvSpPr>
            <a:spLocks noGrp="1"/>
          </p:cNvSpPr>
          <p:nvPr>
            <p:ph type="body" idx="1"/>
          </p:nvPr>
        </p:nvSpPr>
        <p:spPr/>
        <p:txBody>
          <a:bodyPr/>
          <a:lstStyle/>
          <a:p>
            <a:pPr fontAlgn="t"/>
            <a:r>
              <a:rPr lang="gd-GB" sz="1200" b="0" i="0" kern="1200" dirty="0" err="1">
                <a:solidFill>
                  <a:schemeClr val="tx1"/>
                </a:solidFill>
                <a:effectLst/>
                <a:latin typeface="+mn-lt"/>
                <a:ea typeface="+mn-ea"/>
                <a:cs typeface="+mn-cs"/>
              </a:rPr>
              <a:t>This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activity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allows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learners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to</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use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what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they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have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learned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to</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design</a:t>
            </a:r>
            <a:r>
              <a:rPr lang="gd-GB" sz="1200" b="0" i="0" kern="1200" dirty="0">
                <a:solidFill>
                  <a:schemeClr val="tx1"/>
                </a:solidFill>
                <a:effectLst/>
                <a:latin typeface="+mn-lt"/>
                <a:ea typeface="+mn-ea"/>
                <a:cs typeface="+mn-cs"/>
              </a:rPr>
              <a:t> a </a:t>
            </a:r>
            <a:r>
              <a:rPr lang="gd-GB" sz="1200" b="0" i="0" kern="1200" dirty="0" err="1">
                <a:solidFill>
                  <a:schemeClr val="tx1"/>
                </a:solidFill>
                <a:effectLst/>
                <a:latin typeface="+mn-lt"/>
                <a:ea typeface="+mn-ea"/>
                <a:cs typeface="+mn-cs"/>
              </a:rPr>
              <a:t>realistic</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One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Planet</a:t>
            </a:r>
            <a:r>
              <a:rPr lang="gd-GB" sz="1200" b="0" i="0" kern="1200" dirty="0">
                <a:solidFill>
                  <a:schemeClr val="tx1"/>
                </a:solidFill>
                <a:effectLst/>
                <a:latin typeface="+mn-lt"/>
                <a:ea typeface="+mn-ea"/>
                <a:cs typeface="+mn-cs"/>
              </a:rPr>
              <a:t> Picnic. </a:t>
            </a:r>
            <a:r>
              <a:rPr lang="gd-GB" sz="1200" b="0" i="0" kern="1200" dirty="0" err="1">
                <a:solidFill>
                  <a:schemeClr val="tx1"/>
                </a:solidFill>
                <a:effectLst/>
                <a:latin typeface="+mn-lt"/>
                <a:ea typeface="+mn-ea"/>
                <a:cs typeface="+mn-cs"/>
              </a:rPr>
              <a:t>Encourage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them</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to</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think</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about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how</a:t>
            </a:r>
            <a:r>
              <a:rPr lang="gd-GB" sz="1200" b="0" i="0" kern="1200" dirty="0">
                <a:solidFill>
                  <a:schemeClr val="tx1"/>
                </a:solidFill>
                <a:effectLst/>
                <a:latin typeface="+mn-lt"/>
                <a:ea typeface="+mn-ea"/>
                <a:cs typeface="+mn-cs"/>
              </a:rPr>
              <a:t> their </a:t>
            </a:r>
            <a:r>
              <a:rPr lang="gd-GB" sz="1200" b="0" i="0" kern="1200" dirty="0" err="1">
                <a:solidFill>
                  <a:schemeClr val="tx1"/>
                </a:solidFill>
                <a:effectLst/>
                <a:latin typeface="+mn-lt"/>
                <a:ea typeface="+mn-ea"/>
                <a:cs typeface="+mn-cs"/>
              </a:rPr>
              <a:t>choices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around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food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travel</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packaging</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culture</a:t>
            </a:r>
            <a:r>
              <a:rPr lang="gd-GB" sz="1200" b="0" i="0" kern="1200" dirty="0">
                <a:solidFill>
                  <a:schemeClr val="tx1"/>
                </a:solidFill>
                <a:effectLst/>
                <a:latin typeface="+mn-lt"/>
                <a:ea typeface="+mn-ea"/>
                <a:cs typeface="+mn-cs"/>
              </a:rPr>
              <a:t> can </a:t>
            </a:r>
            <a:r>
              <a:rPr lang="gd-GB" sz="1200" b="0" i="0" kern="1200" dirty="0" err="1">
                <a:solidFill>
                  <a:schemeClr val="tx1"/>
                </a:solidFill>
                <a:effectLst/>
                <a:latin typeface="+mn-lt"/>
                <a:ea typeface="+mn-ea"/>
                <a:cs typeface="+mn-cs"/>
              </a:rPr>
              <a:t>help</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reduce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environmental</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impact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while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celebrating</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Scottish</a:t>
            </a:r>
            <a:r>
              <a:rPr lang="gd-GB" sz="1200" b="0" i="0" kern="1200" dirty="0">
                <a:solidFill>
                  <a:schemeClr val="tx1"/>
                </a:solidFill>
                <a:effectLst/>
                <a:latin typeface="+mn-lt"/>
                <a:ea typeface="+mn-ea"/>
                <a:cs typeface="+mn-cs"/>
              </a:rPr>
              <a:t> Gaelic </a:t>
            </a:r>
            <a:r>
              <a:rPr lang="gd-GB" sz="1200" b="0" i="0" kern="1200" dirty="0" err="1">
                <a:solidFill>
                  <a:schemeClr val="tx1"/>
                </a:solidFill>
                <a:effectLst/>
                <a:latin typeface="+mn-lt"/>
                <a:ea typeface="+mn-ea"/>
                <a:cs typeface="+mn-cs"/>
              </a:rPr>
              <a:t>heritage</a:t>
            </a:r>
            <a:r>
              <a:rPr lang="gd-GB" sz="1200" b="0" i="0" kern="1200" dirty="0">
                <a:solidFill>
                  <a:schemeClr val="tx1"/>
                </a:solidFill>
                <a:effectLst/>
                <a:latin typeface="+mn-lt"/>
                <a:ea typeface="+mn-ea"/>
                <a:cs typeface="+mn-cs"/>
              </a:rPr>
              <a:t>.</a:t>
            </a:r>
          </a:p>
          <a:p>
            <a:pPr fontAlgn="t"/>
            <a:endParaRPr lang="gd-GB"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gd-GB" b="1" dirty="0" err="1"/>
              <a:t>Resource</a:t>
            </a:r>
            <a:r>
              <a:rPr lang="gd-GB" b="1" dirty="0"/>
              <a:t>: </a:t>
            </a:r>
            <a:r>
              <a:rPr lang="gd-GB" sz="1200" b="1" i="0" kern="1200" dirty="0" err="1">
                <a:solidFill>
                  <a:schemeClr val="tx1"/>
                </a:solidFill>
                <a:effectLst/>
                <a:latin typeface="+mn-lt"/>
                <a:ea typeface="+mn-ea"/>
                <a:cs typeface="+mn-cs"/>
              </a:rPr>
              <a:t>One</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Planet</a:t>
            </a:r>
            <a:r>
              <a:rPr lang="gd-GB" sz="1200" b="1" i="0" kern="1200" dirty="0">
                <a:solidFill>
                  <a:schemeClr val="tx1"/>
                </a:solidFill>
                <a:effectLst/>
                <a:latin typeface="+mn-lt"/>
                <a:ea typeface="+mn-ea"/>
                <a:cs typeface="+mn-cs"/>
              </a:rPr>
              <a:t> Picnic </a:t>
            </a:r>
            <a:r>
              <a:rPr lang="gd-GB" sz="1200" b="1" i="0" kern="1200" dirty="0" err="1">
                <a:solidFill>
                  <a:schemeClr val="tx1"/>
                </a:solidFill>
                <a:effectLst/>
                <a:latin typeface="+mn-lt"/>
                <a:ea typeface="+mn-ea"/>
                <a:cs typeface="+mn-cs"/>
              </a:rPr>
              <a:t>Planning</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Sheet</a:t>
            </a:r>
            <a:r>
              <a:rPr lang="gd-GB" sz="1200" b="1" i="0" kern="1200" dirty="0">
                <a:solidFill>
                  <a:schemeClr val="tx1"/>
                </a:solidFill>
                <a:effectLst/>
                <a:latin typeface="+mn-lt"/>
                <a:ea typeface="+mn-ea"/>
                <a:cs typeface="+mn-cs"/>
              </a:rPr>
              <a:t> (Menu </a:t>
            </a:r>
            <a:r>
              <a:rPr lang="gd-GB" sz="1200" b="1" i="0" kern="1200" dirty="0" err="1">
                <a:solidFill>
                  <a:schemeClr val="tx1"/>
                </a:solidFill>
                <a:effectLst/>
                <a:latin typeface="+mn-lt"/>
                <a:ea typeface="+mn-ea"/>
                <a:cs typeface="+mn-cs"/>
              </a:rPr>
              <a:t>Tick</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Box</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Activity</a:t>
            </a:r>
            <a:r>
              <a:rPr lang="gd-GB" sz="1200" b="1" i="0" kern="1200" dirty="0">
                <a:solidFill>
                  <a:schemeClr val="tx1"/>
                </a:solidFill>
                <a:effectLst/>
                <a:latin typeface="+mn-lt"/>
                <a:ea typeface="+mn-ea"/>
                <a:cs typeface="+mn-cs"/>
              </a:rPr>
              <a:t>) </a:t>
            </a:r>
            <a:r>
              <a:rPr lang="gd-GB" b="1" dirty="0" err="1"/>
              <a:t>available</a:t>
            </a:r>
            <a:r>
              <a:rPr lang="gd-GB" b="1" dirty="0"/>
              <a:t> on </a:t>
            </a:r>
            <a:r>
              <a:rPr lang="gd-GB" b="1" dirty="0" err="1"/>
              <a:t>our</a:t>
            </a:r>
            <a:r>
              <a:rPr lang="gd-GB" b="1" dirty="0"/>
              <a:t> </a:t>
            </a:r>
            <a:r>
              <a:rPr lang="gd-GB" b="1" dirty="0" err="1"/>
              <a:t>website</a:t>
            </a:r>
            <a:endParaRPr lang="gd-GB" b="1" dirty="0"/>
          </a:p>
          <a:p>
            <a:pPr fontAlgn="t"/>
            <a:endParaRPr lang="gd-GB"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D2749F81-F6A3-1FA9-3F20-E75F4824C6AF}"/>
              </a:ext>
            </a:extLst>
          </p:cNvPr>
          <p:cNvSpPr>
            <a:spLocks noGrp="1"/>
          </p:cNvSpPr>
          <p:nvPr>
            <p:ph type="sldNum" sz="quarter" idx="5"/>
          </p:nvPr>
        </p:nvSpPr>
        <p:spPr/>
        <p:txBody>
          <a:bodyPr/>
          <a:lstStyle/>
          <a:p>
            <a:fld id="{13CF84DC-E62E-484F-845A-51C2D89FCC7C}" type="slidenum">
              <a:rPr lang="en-GB" smtClean="0"/>
              <a:t>11</a:t>
            </a:fld>
            <a:endParaRPr lang="en-GB"/>
          </a:p>
        </p:txBody>
      </p:sp>
    </p:spTree>
    <p:extLst>
      <p:ext uri="{BB962C8B-B14F-4D97-AF65-F5344CB8AC3E}">
        <p14:creationId xmlns:p14="http://schemas.microsoft.com/office/powerpoint/2010/main" val="12994595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dirty="0"/>
          </a:p>
        </p:txBody>
      </p:sp>
      <p:sp>
        <p:nvSpPr>
          <p:cNvPr id="4" name="Slide Number Placeholder 3"/>
          <p:cNvSpPr>
            <a:spLocks noGrp="1"/>
          </p:cNvSpPr>
          <p:nvPr>
            <p:ph type="sldNum" sz="quarter" idx="5"/>
          </p:nvPr>
        </p:nvSpPr>
        <p:spPr/>
        <p:txBody>
          <a:bodyPr/>
          <a:lstStyle/>
          <a:p>
            <a:fld id="{5430041A-309C-4353-9C2F-E389B5F1F486}" type="slidenum">
              <a:rPr lang="en-GB" smtClean="0"/>
              <a:t>2</a:t>
            </a:fld>
            <a:endParaRPr lang="en-GB"/>
          </a:p>
        </p:txBody>
      </p:sp>
    </p:spTree>
    <p:extLst>
      <p:ext uri="{BB962C8B-B14F-4D97-AF65-F5344CB8AC3E}">
        <p14:creationId xmlns:p14="http://schemas.microsoft.com/office/powerpoint/2010/main" val="3013633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gd-GB" sz="1200" b="0" i="0" kern="1200" dirty="0" err="1">
                <a:solidFill>
                  <a:schemeClr val="tx1"/>
                </a:solidFill>
                <a:effectLst/>
                <a:latin typeface="+mn-lt"/>
                <a:ea typeface="+mn-ea"/>
                <a:cs typeface="+mn-cs"/>
              </a:rPr>
              <a:t>Explain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that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some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foods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are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better</a:t>
            </a:r>
            <a:r>
              <a:rPr lang="gd-GB" sz="1200" b="0" i="0" kern="1200" dirty="0">
                <a:solidFill>
                  <a:schemeClr val="tx1"/>
                </a:solidFill>
                <a:effectLst/>
                <a:latin typeface="+mn-lt"/>
                <a:ea typeface="+mn-ea"/>
                <a:cs typeface="+mn-cs"/>
              </a:rPr>
              <a:t> for </a:t>
            </a:r>
            <a:r>
              <a:rPr lang="gd-GB" sz="1200" b="0" i="0" kern="1200" dirty="0" err="1">
                <a:solidFill>
                  <a:schemeClr val="tx1"/>
                </a:solidFill>
                <a:effectLst/>
                <a:latin typeface="+mn-lt"/>
                <a:ea typeface="+mn-ea"/>
                <a:cs typeface="+mn-cs"/>
              </a:rPr>
              <a:t>the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environment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because</a:t>
            </a:r>
            <a:r>
              <a:rPr lang="gd-GB" sz="1200" b="0" i="0" kern="1200" dirty="0">
                <a:solidFill>
                  <a:schemeClr val="tx1"/>
                </a:solidFill>
                <a:effectLst/>
                <a:latin typeface="+mn-lt"/>
                <a:ea typeface="+mn-ea"/>
                <a:cs typeface="+mn-cs"/>
              </a:rPr>
              <a:t> of </a:t>
            </a:r>
            <a:r>
              <a:rPr lang="gd-GB" sz="1200" b="0" i="0" kern="1200" dirty="0" err="1">
                <a:solidFill>
                  <a:schemeClr val="tx1"/>
                </a:solidFill>
                <a:effectLst/>
                <a:latin typeface="+mn-lt"/>
                <a:ea typeface="+mn-ea"/>
                <a:cs typeface="+mn-cs"/>
              </a:rPr>
              <a:t>how</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they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are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grown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transported</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packaged</a:t>
            </a:r>
            <a:r>
              <a:rPr lang="gd-GB" sz="1200" b="0" i="0" kern="1200" dirty="0">
                <a:solidFill>
                  <a:schemeClr val="tx1"/>
                </a:solidFill>
                <a:effectLst/>
                <a:latin typeface="+mn-lt"/>
                <a:ea typeface="+mn-ea"/>
                <a:cs typeface="+mn-cs"/>
              </a:rPr>
              <a:t>.</a:t>
            </a:r>
          </a:p>
        </p:txBody>
      </p:sp>
      <p:sp>
        <p:nvSpPr>
          <p:cNvPr id="4" name="Slide Number Placeholder 3"/>
          <p:cNvSpPr>
            <a:spLocks noGrp="1"/>
          </p:cNvSpPr>
          <p:nvPr>
            <p:ph type="sldNum" sz="quarter" idx="5"/>
          </p:nvPr>
        </p:nvSpPr>
        <p:spPr/>
        <p:txBody>
          <a:bodyPr/>
          <a:lstStyle/>
          <a:p>
            <a:fld id="{13CF84DC-E62E-484F-845A-51C2D89FCC7C}" type="slidenum">
              <a:rPr lang="en-GB" smtClean="0"/>
              <a:t>3</a:t>
            </a:fld>
            <a:endParaRPr lang="en-GB"/>
          </a:p>
        </p:txBody>
      </p:sp>
    </p:spTree>
    <p:extLst>
      <p:ext uri="{BB962C8B-B14F-4D97-AF65-F5344CB8AC3E}">
        <p14:creationId xmlns:p14="http://schemas.microsoft.com/office/powerpoint/2010/main" val="4209261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lèidheadair-àite dealbh sleamhnaig 1"/>
          <p:cNvSpPr>
            <a:spLocks noGrp="1" noRot="1" noChangeAspect="1"/>
          </p:cNvSpPr>
          <p:nvPr>
            <p:ph type="sldImg"/>
          </p:nvPr>
        </p:nvSpPr>
        <p:spPr/>
      </p:sp>
      <p:sp>
        <p:nvSpPr>
          <p:cNvPr id="3" name="Glèidheadair-àite nòtaichean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B259"/>
                </a:solidFill>
                <a:latin typeface="Montserrat Medium" pitchFamily="2" charset="0"/>
              </a:rPr>
              <a:t>Your One Planet Picnic can be for your snack, lunch or tea.</a:t>
            </a:r>
          </a:p>
          <a:p>
            <a:endParaRPr lang="gd-GB" dirty="0"/>
          </a:p>
        </p:txBody>
      </p:sp>
      <p:sp>
        <p:nvSpPr>
          <p:cNvPr id="4" name="Glèidheadair-àite àireamh sleamhnaig 3"/>
          <p:cNvSpPr>
            <a:spLocks noGrp="1"/>
          </p:cNvSpPr>
          <p:nvPr>
            <p:ph type="sldNum" sz="quarter" idx="5"/>
          </p:nvPr>
        </p:nvSpPr>
        <p:spPr/>
        <p:txBody>
          <a:bodyPr/>
          <a:lstStyle/>
          <a:p>
            <a:fld id="{5430041A-309C-4353-9C2F-E389B5F1F486}" type="slidenum">
              <a:rPr lang="en-GB" smtClean="0"/>
              <a:t>4</a:t>
            </a:fld>
            <a:endParaRPr lang="en-GB"/>
          </a:p>
        </p:txBody>
      </p:sp>
    </p:spTree>
    <p:extLst>
      <p:ext uri="{BB962C8B-B14F-4D97-AF65-F5344CB8AC3E}">
        <p14:creationId xmlns:p14="http://schemas.microsoft.com/office/powerpoint/2010/main" val="33162716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791BE-B4A8-4F40-923A-07D45CF716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62673A-5DC4-893F-2191-195C7DD9F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327F86-5060-F492-BCA3-14B22AEF20EA}"/>
              </a:ext>
            </a:extLst>
          </p:cNvPr>
          <p:cNvSpPr>
            <a:spLocks noGrp="1"/>
          </p:cNvSpPr>
          <p:nvPr>
            <p:ph type="body" idx="1"/>
          </p:nvPr>
        </p:nvSpPr>
        <p:spPr/>
        <p:txBody>
          <a:bodyPr/>
          <a:lstStyle/>
          <a:p>
            <a:pPr fontAlgn="t"/>
            <a:r>
              <a:rPr lang="gd-GB" sz="1200" b="1" i="0" kern="1200" dirty="0" err="1">
                <a:solidFill>
                  <a:schemeClr val="tx1"/>
                </a:solidFill>
                <a:effectLst/>
                <a:latin typeface="+mn-lt"/>
                <a:ea typeface="+mn-ea"/>
                <a:cs typeface="+mn-cs"/>
              </a:rPr>
              <a:t>Reducing</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waste</a:t>
            </a:r>
            <a:br>
              <a:rPr lang="gd-GB" sz="1200" b="0" i="0" kern="1200" dirty="0">
                <a:solidFill>
                  <a:schemeClr val="tx1"/>
                </a:solidFill>
                <a:effectLst/>
                <a:latin typeface="+mn-lt"/>
                <a:ea typeface="+mn-ea"/>
                <a:cs typeface="+mn-cs"/>
              </a:rPr>
            </a:br>
            <a:r>
              <a:rPr lang="gd-GB" sz="1200" b="0" i="0" kern="1200" dirty="0" err="1">
                <a:solidFill>
                  <a:schemeClr val="tx1"/>
                </a:solidFill>
                <a:effectLst/>
                <a:latin typeface="+mn-lt"/>
                <a:ea typeface="+mn-ea"/>
                <a:cs typeface="+mn-cs"/>
              </a:rPr>
              <a:t>Encourage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pupils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to</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think</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about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how</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they</a:t>
            </a:r>
            <a:r>
              <a:rPr lang="gd-GB" sz="1200" b="0" i="0" kern="1200" dirty="0">
                <a:solidFill>
                  <a:schemeClr val="tx1"/>
                </a:solidFill>
                <a:effectLst/>
                <a:latin typeface="+mn-lt"/>
                <a:ea typeface="+mn-ea"/>
                <a:cs typeface="+mn-cs"/>
              </a:rPr>
              <a:t> can </a:t>
            </a:r>
            <a:r>
              <a:rPr lang="gd-GB" sz="1200" b="0" i="0" kern="1200" dirty="0" err="1">
                <a:solidFill>
                  <a:schemeClr val="tx1"/>
                </a:solidFill>
                <a:effectLst/>
                <a:latin typeface="+mn-lt"/>
                <a:ea typeface="+mn-ea"/>
                <a:cs typeface="+mn-cs"/>
              </a:rPr>
              <a:t>create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less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rubbish</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make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use</a:t>
            </a:r>
            <a:r>
              <a:rPr lang="gd-GB" sz="1200" b="0" i="0" kern="1200" dirty="0">
                <a:solidFill>
                  <a:schemeClr val="tx1"/>
                </a:solidFill>
                <a:effectLst/>
                <a:latin typeface="+mn-lt"/>
                <a:ea typeface="+mn-ea"/>
                <a:cs typeface="+mn-cs"/>
              </a:rPr>
              <a:t> of </a:t>
            </a:r>
            <a:r>
              <a:rPr lang="gd-GB" sz="1200" b="0" i="0" kern="1200" dirty="0" err="1">
                <a:solidFill>
                  <a:schemeClr val="tx1"/>
                </a:solidFill>
                <a:effectLst/>
                <a:latin typeface="+mn-lt"/>
                <a:ea typeface="+mn-ea"/>
                <a:cs typeface="+mn-cs"/>
              </a:rPr>
              <a:t>leftovers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instead</a:t>
            </a:r>
            <a:r>
              <a:rPr lang="gd-GB" sz="1200" b="0" i="0" kern="1200" dirty="0">
                <a:solidFill>
                  <a:schemeClr val="tx1"/>
                </a:solidFill>
                <a:effectLst/>
                <a:latin typeface="+mn-lt"/>
                <a:ea typeface="+mn-ea"/>
                <a:cs typeface="+mn-cs"/>
              </a:rPr>
              <a:t> of </a:t>
            </a:r>
            <a:r>
              <a:rPr lang="gd-GB" sz="1200" b="0" i="0" kern="1200" dirty="0" err="1">
                <a:solidFill>
                  <a:schemeClr val="tx1"/>
                </a:solidFill>
                <a:effectLst/>
                <a:latin typeface="+mn-lt"/>
                <a:ea typeface="+mn-ea"/>
                <a:cs typeface="+mn-cs"/>
              </a:rPr>
              <a:t>throwing</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food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away</a:t>
            </a:r>
            <a:r>
              <a:rPr lang="gd-GB" sz="1200" b="0" i="0" kern="1200" dirty="0">
                <a:solidFill>
                  <a:schemeClr val="tx1"/>
                </a:solidFill>
                <a:effectLst/>
                <a:latin typeface="+mn-lt"/>
                <a:ea typeface="+mn-ea"/>
                <a:cs typeface="+mn-cs"/>
              </a:rPr>
              <a:t>.</a:t>
            </a:r>
          </a:p>
          <a:p>
            <a:pPr fontAlgn="t"/>
            <a:endParaRPr lang="gd-GB" sz="1200" b="0" i="0" kern="1200" dirty="0">
              <a:solidFill>
                <a:schemeClr val="tx1"/>
              </a:solidFill>
              <a:effectLst/>
              <a:latin typeface="+mn-lt"/>
              <a:ea typeface="+mn-ea"/>
              <a:cs typeface="+mn-cs"/>
            </a:endParaRPr>
          </a:p>
          <a:p>
            <a:pPr fontAlgn="t"/>
            <a:r>
              <a:rPr lang="gd-GB" sz="1200" b="1" i="0" kern="1200" dirty="0" err="1">
                <a:solidFill>
                  <a:schemeClr val="tx1"/>
                </a:solidFill>
                <a:effectLst/>
                <a:latin typeface="+mn-lt"/>
                <a:ea typeface="+mn-ea"/>
                <a:cs typeface="+mn-cs"/>
              </a:rPr>
              <a:t>Reusing</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containers</a:t>
            </a:r>
            <a:r>
              <a:rPr lang="gd-GB" sz="1200" b="1" i="0" kern="1200" dirty="0">
                <a:solidFill>
                  <a:schemeClr val="tx1"/>
                </a:solidFill>
                <a:effectLst/>
                <a:latin typeface="+mn-lt"/>
                <a:ea typeface="+mn-ea"/>
                <a:cs typeface="+mn-cs"/>
              </a:rPr>
              <a:t> and </a:t>
            </a:r>
            <a:r>
              <a:rPr lang="gd-GB" sz="1200" b="1" i="0" kern="1200" dirty="0" err="1">
                <a:solidFill>
                  <a:schemeClr val="tx1"/>
                </a:solidFill>
                <a:effectLst/>
                <a:latin typeface="+mn-lt"/>
                <a:ea typeface="+mn-ea"/>
                <a:cs typeface="+mn-cs"/>
              </a:rPr>
              <a:t>cutlery</a:t>
            </a:r>
            <a:br>
              <a:rPr lang="gd-GB" sz="1200" b="0" i="0" kern="1200" dirty="0">
                <a:solidFill>
                  <a:schemeClr val="tx1"/>
                </a:solidFill>
                <a:effectLst/>
                <a:latin typeface="+mn-lt"/>
                <a:ea typeface="+mn-ea"/>
                <a:cs typeface="+mn-cs"/>
              </a:rPr>
            </a:br>
            <a:r>
              <a:rPr lang="gd-GB" sz="1200" b="0" i="0" kern="1200" dirty="0" err="1">
                <a:solidFill>
                  <a:schemeClr val="tx1"/>
                </a:solidFill>
                <a:effectLst/>
                <a:latin typeface="+mn-lt"/>
                <a:ea typeface="+mn-ea"/>
                <a:cs typeface="+mn-cs"/>
              </a:rPr>
              <a:t>Using</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lunchboxes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water</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bottles</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reusable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cutlery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helps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reduce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amount</a:t>
            </a:r>
            <a:r>
              <a:rPr lang="gd-GB" sz="1200" b="0" i="0" kern="1200" dirty="0">
                <a:solidFill>
                  <a:schemeClr val="tx1"/>
                </a:solidFill>
                <a:effectLst/>
                <a:latin typeface="+mn-lt"/>
                <a:ea typeface="+mn-ea"/>
                <a:cs typeface="+mn-cs"/>
              </a:rPr>
              <a:t> of </a:t>
            </a:r>
            <a:r>
              <a:rPr lang="gd-GB" sz="1200" b="0" i="0" kern="1200" dirty="0" err="1">
                <a:solidFill>
                  <a:schemeClr val="tx1"/>
                </a:solidFill>
                <a:effectLst/>
                <a:latin typeface="+mn-lt"/>
                <a:ea typeface="+mn-ea"/>
                <a:cs typeface="+mn-cs"/>
              </a:rPr>
              <a:t>waste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created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during</a:t>
            </a:r>
            <a:r>
              <a:rPr lang="gd-GB" sz="1200" b="0" i="0" kern="1200" dirty="0">
                <a:solidFill>
                  <a:schemeClr val="tx1"/>
                </a:solidFill>
                <a:effectLst/>
                <a:latin typeface="+mn-lt"/>
                <a:ea typeface="+mn-ea"/>
                <a:cs typeface="+mn-cs"/>
              </a:rPr>
              <a:t> a picnic.</a:t>
            </a:r>
          </a:p>
          <a:p>
            <a:pPr fontAlgn="t"/>
            <a:endParaRPr lang="gd-GB" sz="1200" b="0" i="0" kern="1200" dirty="0">
              <a:solidFill>
                <a:schemeClr val="tx1"/>
              </a:solidFill>
              <a:effectLst/>
              <a:latin typeface="+mn-lt"/>
              <a:ea typeface="+mn-ea"/>
              <a:cs typeface="+mn-cs"/>
            </a:endParaRPr>
          </a:p>
          <a:p>
            <a:pPr fontAlgn="t"/>
            <a:r>
              <a:rPr lang="gd-GB" sz="1200" b="1" i="0" kern="1200" dirty="0" err="1">
                <a:solidFill>
                  <a:schemeClr val="tx1"/>
                </a:solidFill>
                <a:effectLst/>
                <a:latin typeface="+mn-lt"/>
                <a:ea typeface="+mn-ea"/>
                <a:cs typeface="+mn-cs"/>
              </a:rPr>
              <a:t>Avoiding</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single-use</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items</a:t>
            </a:r>
            <a:br>
              <a:rPr lang="gd-GB" sz="1200" b="0" i="0" kern="1200" dirty="0">
                <a:solidFill>
                  <a:schemeClr val="tx1"/>
                </a:solidFill>
                <a:effectLst/>
                <a:latin typeface="+mn-lt"/>
                <a:ea typeface="+mn-ea"/>
                <a:cs typeface="+mn-cs"/>
              </a:rPr>
            </a:br>
            <a:r>
              <a:rPr lang="gd-GB" sz="1200" b="0" i="0" kern="1200" dirty="0" err="1">
                <a:solidFill>
                  <a:schemeClr val="tx1"/>
                </a:solidFill>
                <a:effectLst/>
                <a:latin typeface="+mn-lt"/>
                <a:ea typeface="+mn-ea"/>
                <a:cs typeface="+mn-cs"/>
              </a:rPr>
              <a:t>Single-use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plastics</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disposable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items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are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often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used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once</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then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thrown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away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Reusable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alternatives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are</a:t>
            </a:r>
            <a:r>
              <a:rPr lang="gd-GB" sz="1200" b="0" i="0" kern="1200" dirty="0">
                <a:solidFill>
                  <a:schemeClr val="tx1"/>
                </a:solidFill>
                <a:effectLst/>
                <a:latin typeface="+mn-lt"/>
                <a:ea typeface="+mn-ea"/>
                <a:cs typeface="+mn-cs"/>
              </a:rPr>
              <a:t> a </a:t>
            </a:r>
            <a:r>
              <a:rPr lang="gd-GB" sz="1200" b="0" i="0" kern="1200" dirty="0" err="1">
                <a:solidFill>
                  <a:schemeClr val="tx1"/>
                </a:solidFill>
                <a:effectLst/>
                <a:latin typeface="+mn-lt"/>
                <a:ea typeface="+mn-ea"/>
                <a:cs typeface="+mn-cs"/>
              </a:rPr>
              <a:t>more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sustainable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choice</a:t>
            </a:r>
            <a:r>
              <a:rPr lang="gd-GB" sz="1200" b="0" i="0" kern="1200" dirty="0">
                <a:solidFill>
                  <a:schemeClr val="tx1"/>
                </a:solidFill>
                <a:effectLst/>
                <a:latin typeface="+mn-lt"/>
                <a:ea typeface="+mn-ea"/>
                <a:cs typeface="+mn-cs"/>
              </a:rPr>
              <a:t>.</a:t>
            </a:r>
          </a:p>
          <a:p>
            <a:pPr fontAlgn="t"/>
            <a:endParaRPr lang="gd-GB" sz="1200" b="0" i="0" kern="1200" dirty="0">
              <a:solidFill>
                <a:schemeClr val="tx1"/>
              </a:solidFill>
              <a:effectLst/>
              <a:latin typeface="+mn-lt"/>
              <a:ea typeface="+mn-ea"/>
              <a:cs typeface="+mn-cs"/>
            </a:endParaRPr>
          </a:p>
          <a:p>
            <a:pPr fontAlgn="t"/>
            <a:r>
              <a:rPr lang="gd-GB" sz="1200" b="1" i="0" kern="1200" dirty="0" err="1">
                <a:solidFill>
                  <a:schemeClr val="tx1"/>
                </a:solidFill>
                <a:effectLst/>
                <a:latin typeface="+mn-lt"/>
                <a:ea typeface="+mn-ea"/>
                <a:cs typeface="+mn-cs"/>
              </a:rPr>
              <a:t>Choosing</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local</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food</a:t>
            </a:r>
            <a:br>
              <a:rPr lang="gd-GB" sz="1200" b="0" i="0" kern="1200" dirty="0">
                <a:solidFill>
                  <a:schemeClr val="tx1"/>
                </a:solidFill>
                <a:effectLst/>
                <a:latin typeface="+mn-lt"/>
                <a:ea typeface="+mn-ea"/>
                <a:cs typeface="+mn-cs"/>
              </a:rPr>
            </a:br>
            <a:r>
              <a:rPr lang="gd-GB" sz="1200" b="0" i="0" kern="1200" dirty="0" err="1">
                <a:solidFill>
                  <a:schemeClr val="tx1"/>
                </a:solidFill>
                <a:effectLst/>
                <a:latin typeface="+mn-lt"/>
                <a:ea typeface="+mn-ea"/>
                <a:cs typeface="+mn-cs"/>
              </a:rPr>
              <a:t>Food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grown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or</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produced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locally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usually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travels</a:t>
            </a:r>
            <a:r>
              <a:rPr lang="gd-GB" sz="1200" b="0" i="0" kern="1200" dirty="0">
                <a:solidFill>
                  <a:schemeClr val="tx1"/>
                </a:solidFill>
                <a:effectLst/>
                <a:latin typeface="+mn-lt"/>
                <a:ea typeface="+mn-ea"/>
                <a:cs typeface="+mn-cs"/>
              </a:rPr>
              <a:t> a </a:t>
            </a:r>
            <a:r>
              <a:rPr lang="gd-GB" sz="1200" b="0" i="0" kern="1200" dirty="0" err="1">
                <a:solidFill>
                  <a:schemeClr val="tx1"/>
                </a:solidFill>
                <a:effectLst/>
                <a:latin typeface="+mn-lt"/>
                <a:ea typeface="+mn-ea"/>
                <a:cs typeface="+mn-cs"/>
              </a:rPr>
              <a:t>shorter</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distance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helping</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to</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reduce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transport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emissions</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support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local</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businesses</a:t>
            </a:r>
            <a:r>
              <a:rPr lang="gd-GB" sz="1200" b="0" i="0" kern="1200" dirty="0">
                <a:solidFill>
                  <a:schemeClr val="tx1"/>
                </a:solidFill>
                <a:effectLst/>
                <a:latin typeface="+mn-lt"/>
                <a:ea typeface="+mn-ea"/>
                <a:cs typeface="+mn-cs"/>
              </a:rPr>
              <a:t>.</a:t>
            </a:r>
          </a:p>
          <a:p>
            <a:pPr fontAlgn="t"/>
            <a:endParaRPr lang="gd-GB" sz="1200" b="0" i="0" kern="1200" dirty="0">
              <a:solidFill>
                <a:schemeClr val="tx1"/>
              </a:solidFill>
              <a:effectLst/>
              <a:latin typeface="+mn-lt"/>
              <a:ea typeface="+mn-ea"/>
              <a:cs typeface="+mn-cs"/>
            </a:endParaRPr>
          </a:p>
          <a:p>
            <a:pPr fontAlgn="t"/>
            <a:r>
              <a:rPr lang="gd-GB" sz="1200" b="1" i="0" kern="1200" dirty="0" err="1">
                <a:solidFill>
                  <a:schemeClr val="tx1"/>
                </a:solidFill>
                <a:effectLst/>
                <a:latin typeface="+mn-lt"/>
                <a:ea typeface="+mn-ea"/>
                <a:cs typeface="+mn-cs"/>
              </a:rPr>
              <a:t>Reducing</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packaging</a:t>
            </a:r>
            <a:br>
              <a:rPr lang="gd-GB" sz="1200" b="0" i="0" kern="1200" dirty="0">
                <a:solidFill>
                  <a:schemeClr val="tx1"/>
                </a:solidFill>
                <a:effectLst/>
                <a:latin typeface="+mn-lt"/>
                <a:ea typeface="+mn-ea"/>
                <a:cs typeface="+mn-cs"/>
              </a:rPr>
            </a:br>
            <a:r>
              <a:rPr lang="gd-GB" sz="1200" b="0" i="0" kern="1200" dirty="0" err="1">
                <a:solidFill>
                  <a:schemeClr val="tx1"/>
                </a:solidFill>
                <a:effectLst/>
                <a:latin typeface="+mn-lt"/>
                <a:ea typeface="+mn-ea"/>
                <a:cs typeface="+mn-cs"/>
              </a:rPr>
              <a:t>Choosing</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foods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with</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little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or</a:t>
            </a:r>
            <a:r>
              <a:rPr lang="gd-GB" sz="1200" b="0" i="0" kern="1200" dirty="0">
                <a:solidFill>
                  <a:schemeClr val="tx1"/>
                </a:solidFill>
                <a:effectLst/>
                <a:latin typeface="+mn-lt"/>
                <a:ea typeface="+mn-ea"/>
                <a:cs typeface="+mn-cs"/>
              </a:rPr>
              <a:t> no </a:t>
            </a:r>
            <a:r>
              <a:rPr lang="gd-GB" sz="1200" b="0" i="0" kern="1200" dirty="0" err="1">
                <a:solidFill>
                  <a:schemeClr val="tx1"/>
                </a:solidFill>
                <a:effectLst/>
                <a:latin typeface="+mn-lt"/>
                <a:ea typeface="+mn-ea"/>
                <a:cs typeface="+mn-cs"/>
              </a:rPr>
              <a:t>packaging</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helps</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reduce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waste</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makes</a:t>
            </a:r>
            <a:r>
              <a:rPr lang="gd-GB" sz="1200" b="0" i="0" kern="1200" dirty="0">
                <a:solidFill>
                  <a:schemeClr val="tx1"/>
                </a:solidFill>
                <a:effectLst/>
                <a:latin typeface="+mn-lt"/>
                <a:ea typeface="+mn-ea"/>
                <a:cs typeface="+mn-cs"/>
              </a:rPr>
              <a:t> a picnic </a:t>
            </a:r>
            <a:r>
              <a:rPr lang="gd-GB" sz="1200" b="0" i="0" kern="1200" dirty="0" err="1">
                <a:solidFill>
                  <a:schemeClr val="tx1"/>
                </a:solidFill>
                <a:effectLst/>
                <a:latin typeface="+mn-lt"/>
                <a:ea typeface="+mn-ea"/>
                <a:cs typeface="+mn-cs"/>
              </a:rPr>
              <a:t>more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environmentally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friendly</a:t>
            </a:r>
            <a:r>
              <a:rPr lang="gd-GB" sz="1200" b="0" i="0" kern="1200" dirty="0">
                <a:solidFill>
                  <a:schemeClr val="tx1"/>
                </a:solidFill>
                <a:effectLst/>
                <a:latin typeface="+mn-lt"/>
                <a:ea typeface="+mn-ea"/>
                <a:cs typeface="+mn-cs"/>
              </a:rPr>
              <a:t>.</a:t>
            </a:r>
          </a:p>
          <a:p>
            <a:pPr fontAlgn="t"/>
            <a:endParaRPr lang="gd-GB" sz="1200" b="0" i="0" kern="1200" dirty="0">
              <a:solidFill>
                <a:schemeClr val="tx1"/>
              </a:solidFill>
              <a:effectLst/>
              <a:latin typeface="+mn-lt"/>
              <a:ea typeface="+mn-ea"/>
              <a:cs typeface="+mn-cs"/>
            </a:endParaRPr>
          </a:p>
          <a:p>
            <a:pPr fontAlgn="t"/>
            <a:r>
              <a:rPr lang="gd-GB" sz="1200" b="1" i="0" kern="1200" dirty="0" err="1">
                <a:solidFill>
                  <a:schemeClr val="tx1"/>
                </a:solidFill>
                <a:effectLst/>
                <a:latin typeface="+mn-lt"/>
                <a:ea typeface="+mn-ea"/>
                <a:cs typeface="+mn-cs"/>
              </a:rPr>
              <a:t>Portion</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control</a:t>
            </a:r>
            <a:br>
              <a:rPr lang="gd-GB" sz="1200" b="0" i="0" kern="1200" dirty="0">
                <a:solidFill>
                  <a:schemeClr val="tx1"/>
                </a:solidFill>
                <a:effectLst/>
                <a:latin typeface="+mn-lt"/>
                <a:ea typeface="+mn-ea"/>
                <a:cs typeface="+mn-cs"/>
              </a:rPr>
            </a:br>
            <a:r>
              <a:rPr lang="gd-GB" sz="1200" b="0" i="0" kern="1200" dirty="0" err="1">
                <a:solidFill>
                  <a:schemeClr val="tx1"/>
                </a:solidFill>
                <a:effectLst/>
                <a:latin typeface="+mn-lt"/>
                <a:ea typeface="+mn-ea"/>
                <a:cs typeface="+mn-cs"/>
              </a:rPr>
              <a:t>Taking</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only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what</a:t>
            </a:r>
            <a:r>
              <a:rPr lang="gd-GB" sz="1200" b="0" i="0" kern="1200" dirty="0">
                <a:solidFill>
                  <a:schemeClr val="tx1"/>
                </a:solidFill>
                <a:effectLst/>
                <a:latin typeface="+mn-lt"/>
                <a:ea typeface="+mn-ea"/>
                <a:cs typeface="+mn-cs"/>
              </a:rPr>
              <a:t> is </a:t>
            </a:r>
            <a:r>
              <a:rPr lang="gd-GB" sz="1200" b="0" i="0" kern="1200" dirty="0" err="1">
                <a:solidFill>
                  <a:schemeClr val="tx1"/>
                </a:solidFill>
                <a:effectLst/>
                <a:latin typeface="+mn-lt"/>
                <a:ea typeface="+mn-ea"/>
                <a:cs typeface="+mn-cs"/>
              </a:rPr>
              <a:t>needed</a:t>
            </a:r>
            <a:r>
              <a:rPr lang="gd-GB" sz="1200" b="0" i="0" kern="1200" dirty="0">
                <a:solidFill>
                  <a:schemeClr val="tx1"/>
                </a:solidFill>
                <a:effectLst/>
                <a:latin typeface="+mn-lt"/>
                <a:ea typeface="+mn-ea"/>
                <a:cs typeface="+mn-cs"/>
              </a:rPr>
              <a:t> can </a:t>
            </a:r>
            <a:r>
              <a:rPr lang="gd-GB" sz="1200" b="0" i="0" kern="1200" dirty="0" err="1">
                <a:solidFill>
                  <a:schemeClr val="tx1"/>
                </a:solidFill>
                <a:effectLst/>
                <a:latin typeface="+mn-lt"/>
                <a:ea typeface="+mn-ea"/>
                <a:cs typeface="+mn-cs"/>
              </a:rPr>
              <a:t>help</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prevent</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food</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waste</a:t>
            </a:r>
            <a:r>
              <a:rPr lang="gd-GB" sz="1200" b="0" i="0" kern="1200" dirty="0">
                <a:solidFill>
                  <a:schemeClr val="tx1"/>
                </a:solidFill>
                <a:effectLst/>
                <a:latin typeface="+mn-lt"/>
                <a:ea typeface="+mn-ea"/>
                <a:cs typeface="+mn-cs"/>
              </a:rPr>
              <a:t> and </a:t>
            </a:r>
            <a:r>
              <a:rPr lang="gd-GB" sz="1200" b="0" i="0" kern="1200" dirty="0" err="1">
                <a:solidFill>
                  <a:schemeClr val="tx1"/>
                </a:solidFill>
                <a:effectLst/>
                <a:latin typeface="+mn-lt"/>
                <a:ea typeface="+mn-ea"/>
                <a:cs typeface="+mn-cs"/>
              </a:rPr>
              <a:t>ensure</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food</a:t>
            </a:r>
            <a:r>
              <a:rPr lang="gd-GB" sz="1200" b="0" i="0" kern="1200" dirty="0">
                <a:solidFill>
                  <a:schemeClr val="tx1"/>
                </a:solidFill>
                <a:effectLst/>
                <a:latin typeface="+mn-lt"/>
                <a:ea typeface="+mn-ea"/>
                <a:cs typeface="+mn-cs"/>
              </a:rPr>
              <a:t> is not </a:t>
            </a:r>
            <a:r>
              <a:rPr lang="gd-GB" sz="1200" b="0" i="0" kern="1200" dirty="0" err="1">
                <a:solidFill>
                  <a:schemeClr val="tx1"/>
                </a:solidFill>
                <a:effectLst/>
                <a:latin typeface="+mn-lt"/>
                <a:ea typeface="+mn-ea"/>
                <a:cs typeface="+mn-cs"/>
              </a:rPr>
              <a:t>thrown</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away</a:t>
            </a:r>
            <a:r>
              <a:rPr lang="gd-GB" sz="1200" b="0" i="0" kern="1200" dirty="0">
                <a:solidFill>
                  <a:schemeClr val="tx1"/>
                </a:solidFill>
                <a:effectLst/>
                <a:latin typeface="+mn-lt"/>
                <a:ea typeface="+mn-ea"/>
                <a:cs typeface="+mn-cs"/>
              </a:rPr>
              <a:t> </a:t>
            </a:r>
            <a:r>
              <a:rPr lang="gd-GB" sz="1200" b="0" i="0" kern="1200" dirty="0" err="1">
                <a:solidFill>
                  <a:schemeClr val="tx1"/>
                </a:solidFill>
                <a:effectLst/>
                <a:latin typeface="+mn-lt"/>
                <a:ea typeface="+mn-ea"/>
                <a:cs typeface="+mn-cs"/>
              </a:rPr>
              <a:t>unnecessarily</a:t>
            </a:r>
            <a:r>
              <a:rPr lang="gd-GB" sz="1200" b="0" i="0" kern="1200" dirty="0">
                <a:solidFill>
                  <a:schemeClr val="tx1"/>
                </a:solidFill>
                <a:effectLst/>
                <a:latin typeface="+mn-lt"/>
                <a:ea typeface="+mn-ea"/>
                <a:cs typeface="+mn-cs"/>
              </a:rPr>
              <a:t>.</a:t>
            </a:r>
          </a:p>
        </p:txBody>
      </p:sp>
      <p:sp>
        <p:nvSpPr>
          <p:cNvPr id="4" name="Slide Number Placeholder 3">
            <a:extLst>
              <a:ext uri="{FF2B5EF4-FFF2-40B4-BE49-F238E27FC236}">
                <a16:creationId xmlns:a16="http://schemas.microsoft.com/office/drawing/2014/main" id="{DDED6953-685D-A2C4-4AA3-C1EE3965A4E0}"/>
              </a:ext>
            </a:extLst>
          </p:cNvPr>
          <p:cNvSpPr>
            <a:spLocks noGrp="1"/>
          </p:cNvSpPr>
          <p:nvPr>
            <p:ph type="sldNum" sz="quarter" idx="5"/>
          </p:nvPr>
        </p:nvSpPr>
        <p:spPr/>
        <p:txBody>
          <a:bodyPr/>
          <a:lstStyle/>
          <a:p>
            <a:fld id="{13CF84DC-E62E-484F-845A-51C2D89FCC7C}" type="slidenum">
              <a:rPr lang="en-GB" smtClean="0"/>
              <a:t>5</a:t>
            </a:fld>
            <a:endParaRPr lang="en-GB"/>
          </a:p>
        </p:txBody>
      </p:sp>
    </p:spTree>
    <p:extLst>
      <p:ext uri="{BB962C8B-B14F-4D97-AF65-F5344CB8AC3E}">
        <p14:creationId xmlns:p14="http://schemas.microsoft.com/office/powerpoint/2010/main" val="63222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ACD1A-0AFE-9875-6FD5-5EE17B13B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328A2C-D4F6-1510-AC0C-5D67512482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9A69AF-445C-958A-F9D8-224CD819FEAA}"/>
              </a:ext>
            </a:extLst>
          </p:cNvPr>
          <p:cNvSpPr>
            <a:spLocks noGrp="1"/>
          </p:cNvSpPr>
          <p:nvPr>
            <p:ph type="body" idx="1"/>
          </p:nvPr>
        </p:nvSpPr>
        <p:spPr/>
        <p:txBody>
          <a:bodyPr/>
          <a:lstStyle/>
          <a:p>
            <a:r>
              <a:rPr lang="en-GB" b="1" dirty="0"/>
              <a:t>1. Local, In-Season Food</a:t>
            </a:r>
          </a:p>
          <a:p>
            <a:r>
              <a:rPr lang="en-GB" dirty="0"/>
              <a:t>Different food crops are ready to eat at different times of the year.  Foods are in season when they are ready to harvest and eat.  Eating food in season means it has been grown using the local weather conditions and has not been stored for a long time.</a:t>
            </a:r>
            <a:endParaRPr lang="gd-GB" dirty="0"/>
          </a:p>
          <a:p>
            <a:endParaRPr lang="gd-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dirty="0"/>
              <a:t>In season local food is </a:t>
            </a:r>
            <a:r>
              <a:rPr lang="en-GB" sz="1200" dirty="0"/>
              <a:t>food grown or made closer to where you live.  Buying it supports local producers and reduces energy used to produce it.  </a:t>
            </a:r>
          </a:p>
          <a:p>
            <a:endParaRPr lang="en-GB" dirty="0"/>
          </a:p>
          <a:p>
            <a:br>
              <a:rPr lang="en-GB" dirty="0"/>
            </a:br>
            <a:endParaRPr lang="en-GB" dirty="0"/>
          </a:p>
          <a:p>
            <a:r>
              <a:rPr lang="en-GB" b="1" dirty="0"/>
              <a:t>2. Ethically Traded Food</a:t>
            </a:r>
          </a:p>
          <a:p>
            <a:r>
              <a:rPr lang="en-GB" dirty="0"/>
              <a:t>We eat food that is grown in countries around the world and imported to Scotland, bananas for example</a:t>
            </a:r>
            <a:r>
              <a:rPr lang="gd-GB" dirty="0"/>
              <a:t>, </a:t>
            </a:r>
            <a:r>
              <a:rPr lang="gd-GB" dirty="0" err="1"/>
              <a:t>which</a:t>
            </a:r>
            <a:r>
              <a:rPr lang="gd-GB" dirty="0"/>
              <a:t> </a:t>
            </a:r>
            <a:r>
              <a:rPr lang="gd-GB" dirty="0" err="1"/>
              <a:t>are</a:t>
            </a:r>
            <a:r>
              <a:rPr lang="gd-GB" dirty="0"/>
              <a:t> </a:t>
            </a:r>
            <a:r>
              <a:rPr lang="gd-GB" dirty="0" err="1"/>
              <a:t>Scotland’s</a:t>
            </a:r>
            <a:r>
              <a:rPr lang="gd-GB" dirty="0"/>
              <a:t> </a:t>
            </a:r>
            <a:r>
              <a:rPr lang="gd-GB" dirty="0" err="1"/>
              <a:t>most</a:t>
            </a:r>
            <a:r>
              <a:rPr lang="gd-GB" dirty="0"/>
              <a:t> </a:t>
            </a:r>
            <a:r>
              <a:rPr lang="gd-GB" dirty="0" err="1"/>
              <a:t>popular</a:t>
            </a:r>
            <a:r>
              <a:rPr lang="gd-GB" dirty="0"/>
              <a:t> </a:t>
            </a:r>
            <a:r>
              <a:rPr lang="gd-GB" dirty="0" err="1"/>
              <a:t>fruit</a:t>
            </a:r>
            <a:r>
              <a:rPr lang="gd-GB" dirty="0"/>
              <a:t>. </a:t>
            </a:r>
            <a:r>
              <a:rPr lang="gd-GB" dirty="0" err="1"/>
              <a:t>Why</a:t>
            </a:r>
            <a:r>
              <a:rPr lang="gd-GB" dirty="0"/>
              <a:t> do </a:t>
            </a:r>
            <a:r>
              <a:rPr lang="gd-GB" dirty="0" err="1"/>
              <a:t>we</a:t>
            </a:r>
            <a:r>
              <a:rPr lang="gd-GB" dirty="0"/>
              <a:t> </a:t>
            </a:r>
            <a:r>
              <a:rPr lang="gd-GB" dirty="0" err="1"/>
              <a:t>import</a:t>
            </a:r>
            <a:r>
              <a:rPr lang="gd-GB" dirty="0"/>
              <a:t> </a:t>
            </a:r>
            <a:r>
              <a:rPr lang="gd-GB" dirty="0" err="1"/>
              <a:t>them</a:t>
            </a:r>
            <a:r>
              <a:rPr lang="gd-GB" dirty="0"/>
              <a:t>?</a:t>
            </a:r>
            <a:r>
              <a:rPr lang="en-GB" dirty="0"/>
              <a:t>  There are different laws in different countries and at sea.  Some are better at respecting their  workers and wildlife than others.</a:t>
            </a:r>
          </a:p>
          <a:p>
            <a:endParaRPr lang="en-GB" dirty="0"/>
          </a:p>
          <a:p>
            <a:r>
              <a:rPr lang="en-GB" dirty="0"/>
              <a:t>Ethical trade means that the lives and rights of the workers, wildlife and the environment involved in producing the item were respected.</a:t>
            </a:r>
            <a:endParaRPr lang="gd-GB" dirty="0"/>
          </a:p>
          <a:p>
            <a:br>
              <a:rPr lang="en-GB" dirty="0"/>
            </a:br>
            <a:endParaRPr lang="en-GB" dirty="0"/>
          </a:p>
          <a:p>
            <a:r>
              <a:rPr lang="en-GB" b="1" dirty="0"/>
              <a:t>3. Organically Grown Food</a:t>
            </a:r>
          </a:p>
          <a:p>
            <a:r>
              <a:rPr lang="en-GB" dirty="0"/>
              <a:t>There are different ways that food can be grown.  An organic farming system looks after wildlife as well as producing food.</a:t>
            </a:r>
          </a:p>
          <a:p>
            <a:r>
              <a:rPr lang="en-GB" dirty="0"/>
              <a:t>Organically grown food avoids man-made fertilisers, pesticides and, growth regulators and feed additives for its animals.</a:t>
            </a:r>
          </a:p>
          <a:p>
            <a:endParaRPr lang="en-GB" b="0" i="0" dirty="0">
              <a:solidFill>
                <a:srgbClr val="202124"/>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3D9A55D1-5973-D2F9-7372-4CFEEC5675D5}"/>
              </a:ext>
            </a:extLst>
          </p:cNvPr>
          <p:cNvSpPr>
            <a:spLocks noGrp="1"/>
          </p:cNvSpPr>
          <p:nvPr>
            <p:ph type="sldNum" sz="quarter" idx="5"/>
          </p:nvPr>
        </p:nvSpPr>
        <p:spPr/>
        <p:txBody>
          <a:bodyPr/>
          <a:lstStyle/>
          <a:p>
            <a:fld id="{13CF84DC-E62E-484F-845A-51C2D89FCC7C}" type="slidenum">
              <a:rPr lang="en-GB" smtClean="0"/>
              <a:t>6</a:t>
            </a:fld>
            <a:endParaRPr lang="en-GB"/>
          </a:p>
        </p:txBody>
      </p:sp>
    </p:spTree>
    <p:extLst>
      <p:ext uri="{BB962C8B-B14F-4D97-AF65-F5344CB8AC3E}">
        <p14:creationId xmlns:p14="http://schemas.microsoft.com/office/powerpoint/2010/main" val="33686594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lèidheadair-àite dealbh sleamhnaig 1"/>
          <p:cNvSpPr>
            <a:spLocks noGrp="1" noRot="1" noChangeAspect="1"/>
          </p:cNvSpPr>
          <p:nvPr>
            <p:ph type="sldImg"/>
          </p:nvPr>
        </p:nvSpPr>
        <p:spPr/>
      </p:sp>
      <p:sp>
        <p:nvSpPr>
          <p:cNvPr id="3" name="Glèidheadair-àite nòtaichean 2"/>
          <p:cNvSpPr>
            <a:spLocks noGrp="1"/>
          </p:cNvSpPr>
          <p:nvPr>
            <p:ph type="body" idx="1"/>
          </p:nvPr>
        </p:nvSpPr>
        <p:spPr/>
        <p:txBody>
          <a:bodyPr/>
          <a:lstStyle/>
          <a:p>
            <a:r>
              <a:rPr lang="gd-GB" dirty="0"/>
              <a:t>ASK: </a:t>
            </a:r>
            <a:r>
              <a:rPr lang="gd-GB" dirty="0" err="1"/>
              <a:t>What</a:t>
            </a:r>
            <a:r>
              <a:rPr lang="gd-GB" dirty="0"/>
              <a:t> do </a:t>
            </a:r>
            <a:r>
              <a:rPr lang="gd-GB" dirty="0" err="1"/>
              <a:t>we</a:t>
            </a:r>
            <a:r>
              <a:rPr lang="gd-GB" dirty="0"/>
              <a:t> </a:t>
            </a:r>
            <a:r>
              <a:rPr lang="gd-GB" dirty="0" err="1"/>
              <a:t>include</a:t>
            </a:r>
            <a:r>
              <a:rPr lang="gd-GB" dirty="0"/>
              <a:t>, </a:t>
            </a:r>
            <a:r>
              <a:rPr lang="gd-GB" dirty="0" err="1"/>
              <a:t>What</a:t>
            </a:r>
            <a:r>
              <a:rPr lang="gd-GB" dirty="0"/>
              <a:t> do </a:t>
            </a:r>
            <a:r>
              <a:rPr lang="gd-GB" dirty="0" err="1"/>
              <a:t>we</a:t>
            </a:r>
            <a:r>
              <a:rPr lang="gd-GB" dirty="0"/>
              <a:t> </a:t>
            </a:r>
            <a:r>
              <a:rPr lang="gd-GB" dirty="0" err="1"/>
              <a:t>exclude</a:t>
            </a:r>
            <a:r>
              <a:rPr lang="gd-GB" dirty="0"/>
              <a:t>, </a:t>
            </a:r>
          </a:p>
        </p:txBody>
      </p:sp>
      <p:sp>
        <p:nvSpPr>
          <p:cNvPr id="4" name="Glèidheadair-àite àireamh sleamhnaig 3"/>
          <p:cNvSpPr>
            <a:spLocks noGrp="1"/>
          </p:cNvSpPr>
          <p:nvPr>
            <p:ph type="sldNum" sz="quarter" idx="5"/>
          </p:nvPr>
        </p:nvSpPr>
        <p:spPr/>
        <p:txBody>
          <a:bodyPr/>
          <a:lstStyle/>
          <a:p>
            <a:fld id="{5430041A-309C-4353-9C2F-E389B5F1F486}" type="slidenum">
              <a:rPr lang="en-GB" smtClean="0"/>
              <a:t>7</a:t>
            </a:fld>
            <a:endParaRPr lang="en-GB"/>
          </a:p>
        </p:txBody>
      </p:sp>
    </p:spTree>
    <p:extLst>
      <p:ext uri="{BB962C8B-B14F-4D97-AF65-F5344CB8AC3E}">
        <p14:creationId xmlns:p14="http://schemas.microsoft.com/office/powerpoint/2010/main" val="22129927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0906E-EB9F-CCE1-A169-620DE97D29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854DC5-7127-153D-4762-69ACE8AB17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74038-165E-0871-1417-67F1BFD0294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gd-GB" b="1" dirty="0" err="1"/>
              <a:t>Resource</a:t>
            </a:r>
            <a:r>
              <a:rPr lang="gd-GB" b="1" dirty="0"/>
              <a:t>: </a:t>
            </a:r>
            <a:r>
              <a:rPr lang="gd-GB" sz="1200" b="1" i="0" kern="1200" dirty="0" err="1">
                <a:solidFill>
                  <a:schemeClr val="tx1"/>
                </a:solidFill>
                <a:effectLst/>
                <a:latin typeface="+mn-lt"/>
                <a:ea typeface="+mn-ea"/>
                <a:cs typeface="+mn-cs"/>
              </a:rPr>
              <a:t>One</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Planet</a:t>
            </a:r>
            <a:r>
              <a:rPr lang="gd-GB" sz="1200" b="1" i="0" kern="1200" dirty="0">
                <a:solidFill>
                  <a:schemeClr val="tx1"/>
                </a:solidFill>
                <a:effectLst/>
                <a:latin typeface="+mn-lt"/>
                <a:ea typeface="+mn-ea"/>
                <a:cs typeface="+mn-cs"/>
              </a:rPr>
              <a:t> Picnic </a:t>
            </a:r>
            <a:r>
              <a:rPr lang="gd-GB" sz="1200" b="1" i="0" kern="1200" dirty="0" err="1">
                <a:solidFill>
                  <a:schemeClr val="tx1"/>
                </a:solidFill>
                <a:effectLst/>
                <a:latin typeface="+mn-lt"/>
                <a:ea typeface="+mn-ea"/>
                <a:cs typeface="+mn-cs"/>
              </a:rPr>
              <a:t>Planning</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Sheet</a:t>
            </a:r>
            <a:r>
              <a:rPr lang="gd-GB" sz="1200" b="1" i="0" kern="1200" dirty="0">
                <a:solidFill>
                  <a:schemeClr val="tx1"/>
                </a:solidFill>
                <a:effectLst/>
                <a:latin typeface="+mn-lt"/>
                <a:ea typeface="+mn-ea"/>
                <a:cs typeface="+mn-cs"/>
              </a:rPr>
              <a:t> (Menu </a:t>
            </a:r>
            <a:r>
              <a:rPr lang="gd-GB" sz="1200" b="1" i="0" kern="1200" dirty="0" err="1">
                <a:solidFill>
                  <a:schemeClr val="tx1"/>
                </a:solidFill>
                <a:effectLst/>
                <a:latin typeface="+mn-lt"/>
                <a:ea typeface="+mn-ea"/>
                <a:cs typeface="+mn-cs"/>
              </a:rPr>
              <a:t>Tick</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Box</a:t>
            </a:r>
            <a:r>
              <a:rPr lang="gd-GB" sz="1200" b="1" i="0" kern="1200" dirty="0">
                <a:solidFill>
                  <a:schemeClr val="tx1"/>
                </a:solidFill>
                <a:effectLst/>
                <a:latin typeface="+mn-lt"/>
                <a:ea typeface="+mn-ea"/>
                <a:cs typeface="+mn-cs"/>
              </a:rPr>
              <a:t> </a:t>
            </a:r>
            <a:r>
              <a:rPr lang="gd-GB" sz="1200" b="1" i="0" kern="1200" dirty="0" err="1">
                <a:solidFill>
                  <a:schemeClr val="tx1"/>
                </a:solidFill>
                <a:effectLst/>
                <a:latin typeface="+mn-lt"/>
                <a:ea typeface="+mn-ea"/>
                <a:cs typeface="+mn-cs"/>
              </a:rPr>
              <a:t>Activity</a:t>
            </a:r>
            <a:r>
              <a:rPr lang="gd-GB" sz="1200" b="1" i="0" kern="1200" dirty="0">
                <a:solidFill>
                  <a:schemeClr val="tx1"/>
                </a:solidFill>
                <a:effectLst/>
                <a:latin typeface="+mn-lt"/>
                <a:ea typeface="+mn-ea"/>
                <a:cs typeface="+mn-cs"/>
              </a:rPr>
              <a:t>) </a:t>
            </a:r>
            <a:r>
              <a:rPr lang="gd-GB" b="1" dirty="0" err="1"/>
              <a:t>available</a:t>
            </a:r>
            <a:r>
              <a:rPr lang="gd-GB" b="1" dirty="0"/>
              <a:t> on </a:t>
            </a:r>
            <a:r>
              <a:rPr lang="gd-GB" b="1" dirty="0" err="1"/>
              <a:t>our</a:t>
            </a:r>
            <a:r>
              <a:rPr lang="gd-GB" b="1" dirty="0"/>
              <a:t> </a:t>
            </a:r>
            <a:r>
              <a:rPr lang="gd-GB" b="1" dirty="0" err="1"/>
              <a:t>website</a:t>
            </a:r>
            <a:endParaRPr lang="gd-GB" b="1" dirty="0"/>
          </a:p>
          <a:p>
            <a:endParaRPr lang="en-GB" b="0" i="0" dirty="0">
              <a:solidFill>
                <a:srgbClr val="202124"/>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F0975600-2065-FA3C-97FD-D515A328B68C}"/>
              </a:ext>
            </a:extLst>
          </p:cNvPr>
          <p:cNvSpPr>
            <a:spLocks noGrp="1"/>
          </p:cNvSpPr>
          <p:nvPr>
            <p:ph type="sldNum" sz="quarter" idx="5"/>
          </p:nvPr>
        </p:nvSpPr>
        <p:spPr/>
        <p:txBody>
          <a:bodyPr/>
          <a:lstStyle/>
          <a:p>
            <a:fld id="{13CF84DC-E62E-484F-845A-51C2D89FCC7C}" type="slidenum">
              <a:rPr lang="en-GB" smtClean="0"/>
              <a:t>8</a:t>
            </a:fld>
            <a:endParaRPr lang="en-GB"/>
          </a:p>
        </p:txBody>
      </p:sp>
    </p:spTree>
    <p:extLst>
      <p:ext uri="{BB962C8B-B14F-4D97-AF65-F5344CB8AC3E}">
        <p14:creationId xmlns:p14="http://schemas.microsoft.com/office/powerpoint/2010/main" val="22890856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F5943-4FEC-14AA-59F1-0C72EE02D6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3362C-4E2F-F5FD-DC83-D191EB8157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36B1D5-C8CB-C467-5F20-93357795DFB1}"/>
              </a:ext>
            </a:extLst>
          </p:cNvPr>
          <p:cNvSpPr>
            <a:spLocks noGrp="1"/>
          </p:cNvSpPr>
          <p:nvPr>
            <p:ph type="body" idx="1"/>
          </p:nvPr>
        </p:nvSpPr>
        <p:spPr/>
        <p:txBody>
          <a:bodyPr/>
          <a:lstStyle/>
          <a:p>
            <a:r>
              <a:rPr lang="gd-GB" b="1" dirty="0" err="1"/>
              <a:t>Resource</a:t>
            </a:r>
            <a:r>
              <a:rPr lang="gd-GB" b="1" dirty="0"/>
              <a:t>: Gaelic </a:t>
            </a:r>
            <a:r>
              <a:rPr lang="gd-GB" b="1" dirty="0" err="1"/>
              <a:t>Recipes</a:t>
            </a:r>
            <a:r>
              <a:rPr lang="gd-GB" b="1" dirty="0"/>
              <a:t> </a:t>
            </a:r>
            <a:r>
              <a:rPr lang="gd-GB" b="1" dirty="0" err="1"/>
              <a:t>available</a:t>
            </a:r>
            <a:r>
              <a:rPr lang="gd-GB" b="1" dirty="0"/>
              <a:t> on </a:t>
            </a:r>
            <a:r>
              <a:rPr lang="gd-GB" b="1" dirty="0" err="1"/>
              <a:t>our</a:t>
            </a:r>
            <a:r>
              <a:rPr lang="gd-GB" b="1" dirty="0"/>
              <a:t> </a:t>
            </a:r>
            <a:r>
              <a:rPr lang="gd-GB" b="1" dirty="0" err="1"/>
              <a:t>website</a:t>
            </a:r>
            <a:endParaRPr lang="gd-GB" b="1" dirty="0"/>
          </a:p>
          <a:p>
            <a:endParaRPr lang="gd-GB" b="1" dirty="0"/>
          </a:p>
          <a:p>
            <a:r>
              <a:rPr lang="en-GB" b="1" dirty="0"/>
              <a:t>Oatcakes</a:t>
            </a:r>
            <a:r>
              <a:rPr lang="gd-GB" b="1" dirty="0"/>
              <a:t> (Arain-coirce)</a:t>
            </a:r>
            <a:endParaRPr lang="en-GB" b="1" dirty="0"/>
          </a:p>
          <a:p>
            <a:r>
              <a:rPr lang="en-GB" dirty="0"/>
              <a:t>Oats were </a:t>
            </a:r>
            <a:r>
              <a:rPr lang="en-GB" i="1" dirty="0"/>
              <a:t>the</a:t>
            </a:r>
            <a:r>
              <a:rPr lang="en-GB" dirty="0"/>
              <a:t> main crop in many Gaelic-speaking regions due to the harsh climate. Oatcakes were an everyday food carried by crofters, fishermen, and drovers — essentially a cornerstone of Gaelic diet and rural life. They feature regularly in Gaelic songs and stories as a symbol of hospitality and survival.</a:t>
            </a:r>
            <a:endParaRPr lang="gd-GB" dirty="0"/>
          </a:p>
          <a:p>
            <a:endParaRPr lang="en-GB" dirty="0"/>
          </a:p>
          <a:p>
            <a:r>
              <a:rPr lang="en-GB" b="1" dirty="0"/>
              <a:t>Bannock</a:t>
            </a:r>
            <a:r>
              <a:rPr lang="gd-GB" b="1" dirty="0"/>
              <a:t> (Bonnach)</a:t>
            </a:r>
            <a:endParaRPr lang="en-GB" b="1" dirty="0"/>
          </a:p>
          <a:p>
            <a:r>
              <a:rPr lang="en-GB" dirty="0"/>
              <a:t>Bannocks are traditional flat breads made from oats or barley, deeply rooted in Highland and island life. They were a staple food for Gaelic-speaking communities for centuries, used at festivals like </a:t>
            </a:r>
            <a:r>
              <a:rPr lang="en-GB" b="1" dirty="0" err="1"/>
              <a:t>Bliadhn</a:t>
            </a:r>
            <a:r>
              <a:rPr lang="en-GB" b="1" dirty="0"/>
              <a:t>’ </a:t>
            </a:r>
            <a:r>
              <a:rPr lang="en-GB" b="1" dirty="0" err="1"/>
              <a:t>Ùr</a:t>
            </a:r>
            <a:r>
              <a:rPr lang="en-GB" dirty="0"/>
              <a:t>, </a:t>
            </a:r>
            <a:r>
              <a:rPr lang="en-GB" b="1" dirty="0" err="1"/>
              <a:t>Là</a:t>
            </a:r>
            <a:r>
              <a:rPr lang="en-GB" b="1" dirty="0"/>
              <a:t> </a:t>
            </a:r>
            <a:r>
              <a:rPr lang="en-GB" b="1" dirty="0" err="1"/>
              <a:t>Fhèill</a:t>
            </a:r>
            <a:r>
              <a:rPr lang="en-GB" b="1" dirty="0"/>
              <a:t> Brìghde</a:t>
            </a:r>
            <a:r>
              <a:rPr lang="gd-GB" b="1" dirty="0"/>
              <a:t> (</a:t>
            </a:r>
            <a:r>
              <a:rPr lang="en-GB" b="1" dirty="0"/>
              <a:t>Date:</a:t>
            </a:r>
            <a:r>
              <a:rPr lang="en-GB" dirty="0"/>
              <a:t> 1st February</a:t>
            </a:r>
          </a:p>
          <a:p>
            <a:r>
              <a:rPr lang="en-GB" b="1" dirty="0"/>
              <a:t>What it is:</a:t>
            </a:r>
            <a:r>
              <a:rPr lang="en-GB" dirty="0"/>
              <a:t> A Gaelic festival celebrating </a:t>
            </a:r>
            <a:r>
              <a:rPr lang="en-GB" b="1" dirty="0"/>
              <a:t>Brigid of Kildare</a:t>
            </a:r>
            <a:r>
              <a:rPr lang="en-GB" dirty="0"/>
              <a:t>, who is associated with fertility, healing, poetry, and domestic crafts.</a:t>
            </a:r>
            <a:r>
              <a:rPr lang="gd-GB" dirty="0"/>
              <a:t>)</a:t>
            </a:r>
            <a:r>
              <a:rPr lang="en-GB" dirty="0"/>
              <a:t>, and </a:t>
            </a:r>
            <a:r>
              <a:rPr lang="en-GB" b="1" dirty="0" err="1"/>
              <a:t>Lughnasadh</a:t>
            </a:r>
            <a:r>
              <a:rPr lang="gd-GB" b="1" dirty="0"/>
              <a:t> (</a:t>
            </a:r>
            <a:r>
              <a:rPr lang="en-GB" b="1" dirty="0"/>
              <a:t>Date:</a:t>
            </a:r>
            <a:r>
              <a:rPr lang="en-GB" dirty="0"/>
              <a:t> 1st August</a:t>
            </a:r>
            <a:r>
              <a:rPr lang="gd-GB" dirty="0"/>
              <a:t> </a:t>
            </a:r>
            <a:r>
              <a:rPr lang="en-GB" b="1" dirty="0"/>
              <a:t>What it is:</a:t>
            </a:r>
            <a:r>
              <a:rPr lang="en-GB" dirty="0"/>
              <a:t> A Gaelic harvest festival honouring </a:t>
            </a:r>
            <a:r>
              <a:rPr lang="en-GB" b="1" dirty="0"/>
              <a:t>Lugh</a:t>
            </a:r>
            <a:r>
              <a:rPr lang="en-GB" dirty="0"/>
              <a:t>, a Celtic god of craftsmanship, light, and skills.</a:t>
            </a:r>
            <a:r>
              <a:rPr lang="gd-GB" dirty="0"/>
              <a:t>)</a:t>
            </a:r>
            <a:r>
              <a:rPr lang="en-GB" dirty="0"/>
              <a:t>. Many </a:t>
            </a:r>
            <a:r>
              <a:rPr lang="en-GB" dirty="0" err="1"/>
              <a:t>bannock</a:t>
            </a:r>
            <a:r>
              <a:rPr lang="en-GB" dirty="0"/>
              <a:t> traditions appear directly in Gaelic folklore and seasonal customs.</a:t>
            </a:r>
          </a:p>
          <a:p>
            <a:br>
              <a:rPr lang="en-GB" dirty="0"/>
            </a:br>
            <a:endParaRPr lang="en-GB" dirty="0"/>
          </a:p>
          <a:p>
            <a:r>
              <a:rPr lang="en-GB" b="1" dirty="0"/>
              <a:t>Crowdie</a:t>
            </a:r>
            <a:r>
              <a:rPr lang="gd-GB" b="1" dirty="0"/>
              <a:t> (Gruth)</a:t>
            </a:r>
            <a:endParaRPr lang="en-GB" b="1" dirty="0"/>
          </a:p>
          <a:p>
            <a:r>
              <a:rPr lang="en-GB" dirty="0"/>
              <a:t>Crowdie is a soft Scottish cheese long associated with crofting communities in the Highlands. It was commonly made in Gaelic-speaking households because it required simple ingredients and no advanced equipment. The name itself is often linked with traditional Gaelic dairy practices.</a:t>
            </a:r>
          </a:p>
          <a:p>
            <a:br>
              <a:rPr lang="en-GB" dirty="0"/>
            </a:br>
            <a:r>
              <a:rPr lang="en-GB" b="1" dirty="0"/>
              <a:t>Heather-honey</a:t>
            </a:r>
            <a:r>
              <a:rPr lang="gd-GB" b="1" dirty="0"/>
              <a:t> (Mil an Fhraoich)</a:t>
            </a:r>
            <a:endParaRPr lang="en-GB" b="1" dirty="0"/>
          </a:p>
          <a:p>
            <a:r>
              <a:rPr lang="en-GB" dirty="0"/>
              <a:t>Heather-honey is produced from the purple heather that carpets much of the Highlands — one of the most iconic plants in Gaelic landscape imagery. Heather (</a:t>
            </a:r>
            <a:r>
              <a:rPr lang="en-GB" dirty="0" err="1"/>
              <a:t>fraoch</a:t>
            </a:r>
            <a:r>
              <a:rPr lang="en-GB" dirty="0"/>
              <a:t>) appears constantly in Gaelic place names, songs, metaphors and clan symbolism. Honey from heather was a prized natural sweetener in Gaelic communities.</a:t>
            </a:r>
          </a:p>
          <a:p>
            <a:br>
              <a:rPr lang="en-GB" dirty="0"/>
            </a:br>
            <a:endParaRPr lang="en-GB" dirty="0"/>
          </a:p>
          <a:p>
            <a:r>
              <a:rPr lang="en-GB" b="1" dirty="0"/>
              <a:t>Berries</a:t>
            </a:r>
            <a:r>
              <a:rPr lang="gd-GB" b="1" dirty="0"/>
              <a:t> (Dearcan)</a:t>
            </a:r>
            <a:endParaRPr lang="en-GB" b="1" dirty="0"/>
          </a:p>
          <a:p>
            <a:r>
              <a:rPr lang="en-GB" dirty="0"/>
              <a:t>Wild berries (</a:t>
            </a:r>
            <a:r>
              <a:rPr lang="en-GB" dirty="0" err="1"/>
              <a:t>fraochan</a:t>
            </a:r>
            <a:r>
              <a:rPr lang="en-GB" dirty="0"/>
              <a:t>/blaeberries, raspberries, brambles) grow abundantly in the Highlands and appear frequently in Gaelic nature poetry and seasonal food traditions. Berry picking was a communal activity in many Gaelic-speaking areas and still ties strongly to the landscape of the </a:t>
            </a:r>
            <a:r>
              <a:rPr lang="en-GB" dirty="0" err="1"/>
              <a:t>Gàidhealtachd</a:t>
            </a:r>
            <a:r>
              <a:rPr lang="en-GB" dirty="0"/>
              <a:t>.</a:t>
            </a:r>
          </a:p>
          <a:p>
            <a:br>
              <a:rPr lang="en-GB" dirty="0"/>
            </a:br>
            <a:endParaRPr lang="en-GB" dirty="0"/>
          </a:p>
          <a:p>
            <a:r>
              <a:rPr lang="en-GB" b="1" dirty="0"/>
              <a:t>Cranachan</a:t>
            </a:r>
          </a:p>
          <a:p>
            <a:r>
              <a:rPr lang="en-GB" dirty="0"/>
              <a:t>Cranachan is a traditional Scottish dessert made with oats, cream, whisky, and berries — all ingredients strongly connected to Gaelic agriculture and seasonal celebrations. It comes from Highland food culture and is often linked to harvest traditions and summer gatherings in Gaelic areas.</a:t>
            </a:r>
          </a:p>
        </p:txBody>
      </p:sp>
      <p:sp>
        <p:nvSpPr>
          <p:cNvPr id="4" name="Slide Number Placeholder 3">
            <a:extLst>
              <a:ext uri="{FF2B5EF4-FFF2-40B4-BE49-F238E27FC236}">
                <a16:creationId xmlns:a16="http://schemas.microsoft.com/office/drawing/2014/main" id="{123FB993-9F9B-F9CC-8936-6C0A59D964BF}"/>
              </a:ext>
            </a:extLst>
          </p:cNvPr>
          <p:cNvSpPr>
            <a:spLocks noGrp="1"/>
          </p:cNvSpPr>
          <p:nvPr>
            <p:ph type="sldNum" sz="quarter" idx="5"/>
          </p:nvPr>
        </p:nvSpPr>
        <p:spPr/>
        <p:txBody>
          <a:bodyPr/>
          <a:lstStyle/>
          <a:p>
            <a:fld id="{13CF84DC-E62E-484F-845A-51C2D89FCC7C}" type="slidenum">
              <a:rPr lang="en-GB" smtClean="0"/>
              <a:t>9</a:t>
            </a:fld>
            <a:endParaRPr lang="en-GB"/>
          </a:p>
        </p:txBody>
      </p:sp>
    </p:spTree>
    <p:extLst>
      <p:ext uri="{BB962C8B-B14F-4D97-AF65-F5344CB8AC3E}">
        <p14:creationId xmlns:p14="http://schemas.microsoft.com/office/powerpoint/2010/main" val="25835576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03439-54CD-F3AC-44DC-6B38F5A0522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133D96B-60AD-6A79-BD55-597CC2159C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C0B094-8638-2DAB-8BA4-8DB234AA1FD2}"/>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5" name="Footer Placeholder 4">
            <a:extLst>
              <a:ext uri="{FF2B5EF4-FFF2-40B4-BE49-F238E27FC236}">
                <a16:creationId xmlns:a16="http://schemas.microsoft.com/office/drawing/2014/main" id="{4907FFAB-92F5-F357-00DF-7DB6C6C6B2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BE5BFB-A22A-66CF-49A9-45E0316AF164}"/>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999641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683CFA-0273-2300-2642-4CBBE9D60922}"/>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3" name="Footer Placeholder 2">
            <a:extLst>
              <a:ext uri="{FF2B5EF4-FFF2-40B4-BE49-F238E27FC236}">
                <a16:creationId xmlns:a16="http://schemas.microsoft.com/office/drawing/2014/main" id="{95FA2895-D87D-E612-F317-16FEAD4CA9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9745F7C-A096-A542-5D97-A78453F675A6}"/>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1245883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4A3E7-A1CE-E661-7ABB-A4DFA19E3F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F39DE7D-70E6-D176-4585-CA9B9412AE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D313856-72D4-01FE-D7C7-0B4468AEA9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F4F9A6-D940-4FF3-DFAA-0C802C2546A1}"/>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6" name="Footer Placeholder 5">
            <a:extLst>
              <a:ext uri="{FF2B5EF4-FFF2-40B4-BE49-F238E27FC236}">
                <a16:creationId xmlns:a16="http://schemas.microsoft.com/office/drawing/2014/main" id="{CEDEF81F-519F-F358-CAA2-9C6D3CDC10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D6BCED1-5B6B-5DB7-CA4B-1FB574A51E45}"/>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3270806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CF2A5-8E8D-69D8-62A6-E376B05E8C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2131B0-CFE6-A946-895B-AB92CAAC8F4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53DBE4A-0212-84B6-56F9-F5A8263FFB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59A5DA-C252-84DA-D55C-75993CC627CF}"/>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6" name="Footer Placeholder 5">
            <a:extLst>
              <a:ext uri="{FF2B5EF4-FFF2-40B4-BE49-F238E27FC236}">
                <a16:creationId xmlns:a16="http://schemas.microsoft.com/office/drawing/2014/main" id="{D8B53F61-2DF8-7D5A-8A91-C046BF3911A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0CB73B-681D-B1A5-0761-ADDD12C1D917}"/>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2808707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57816-7164-8D25-A1CE-1F586092FC2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5A8713-A975-499F-1900-44A2D0872B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8F6A576-C820-D914-437C-9C20DE4F1166}"/>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5" name="Footer Placeholder 4">
            <a:extLst>
              <a:ext uri="{FF2B5EF4-FFF2-40B4-BE49-F238E27FC236}">
                <a16:creationId xmlns:a16="http://schemas.microsoft.com/office/drawing/2014/main" id="{393EAFF8-7BF6-9076-1A2B-BEFB48ADBE2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9D6603-4761-A2E9-F5FD-9787CE3B688E}"/>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2302828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544B91-8744-6CCE-568D-AD8119A2F7B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39D08CD-8A6B-AF84-984F-EB0ADB28D04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869935-F605-97DB-93C6-76384D5E4B42}"/>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5" name="Footer Placeholder 4">
            <a:extLst>
              <a:ext uri="{FF2B5EF4-FFF2-40B4-BE49-F238E27FC236}">
                <a16:creationId xmlns:a16="http://schemas.microsoft.com/office/drawing/2014/main" id="{F4EA2785-C67C-B278-E60B-0D8B58128C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9698BB-0256-D46E-CC39-B7DAB1C11502}"/>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482728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_KSB Footer ">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EF9D7A9-DD74-4855-95C8-481BD4378F7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7018" y="6406643"/>
            <a:ext cx="1296649" cy="306771"/>
          </a:xfrm>
          <a:prstGeom prst="rect">
            <a:avLst/>
          </a:prstGeom>
        </p:spPr>
      </p:pic>
    </p:spTree>
    <p:extLst>
      <p:ext uri="{BB962C8B-B14F-4D97-AF65-F5344CB8AC3E}">
        <p14:creationId xmlns:p14="http://schemas.microsoft.com/office/powerpoint/2010/main" val="1427330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ack Cover ">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B79548-CDF9-4462-9316-8E83B9896750}"/>
              </a:ext>
            </a:extLst>
          </p:cNvPr>
          <p:cNvSpPr txBox="1"/>
          <p:nvPr/>
        </p:nvSpPr>
        <p:spPr>
          <a:xfrm>
            <a:off x="365558" y="6601521"/>
            <a:ext cx="11460885" cy="256480"/>
          </a:xfrm>
          <a:prstGeom prst="rect">
            <a:avLst/>
          </a:prstGeom>
          <a:noFill/>
        </p:spPr>
        <p:txBody>
          <a:bodyPr wrap="square" rtlCol="0">
            <a:spAutoFit/>
          </a:bodyPr>
          <a:lstStyle/>
          <a:p>
            <a:pPr algn="ctr"/>
            <a:r>
              <a:rPr lang="en-GB" sz="1600" baseline="30000">
                <a:solidFill>
                  <a:schemeClr val="tx1">
                    <a:lumMod val="65000"/>
                    <a:lumOff val="35000"/>
                  </a:schemeClr>
                </a:solidFill>
                <a:latin typeface="Montserrat" panose="00000500000000000000" pitchFamily="2" charset="0"/>
                <a:cs typeface="Arial" panose="020B0604020202020204" pitchFamily="34" charset="0"/>
              </a:rPr>
              <a:t>Keep Scotland Beautiful is a Scottish Charitable Incorporated Organisation (SCIO): Number SC030332. Copyright © Keep Scotland Beautiful 2024.  All rights reserved. </a:t>
            </a:r>
          </a:p>
        </p:txBody>
      </p:sp>
      <p:pic>
        <p:nvPicPr>
          <p:cNvPr id="5" name="Graphic 4">
            <a:extLst>
              <a:ext uri="{FF2B5EF4-FFF2-40B4-BE49-F238E27FC236}">
                <a16:creationId xmlns:a16="http://schemas.microsoft.com/office/drawing/2014/main" id="{594D9C6A-7247-4DEF-9573-BD21D070B33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23945" y="425743"/>
            <a:ext cx="2564951" cy="606836"/>
          </a:xfrm>
          <a:prstGeom prst="rect">
            <a:avLst/>
          </a:prstGeom>
        </p:spPr>
      </p:pic>
      <p:sp>
        <p:nvSpPr>
          <p:cNvPr id="2" name="TextBox 1">
            <a:extLst>
              <a:ext uri="{FF2B5EF4-FFF2-40B4-BE49-F238E27FC236}">
                <a16:creationId xmlns:a16="http://schemas.microsoft.com/office/drawing/2014/main" id="{003D3A11-F9DD-CFF0-34E0-98E9B27D094A}"/>
              </a:ext>
            </a:extLst>
          </p:cNvPr>
          <p:cNvSpPr txBox="1"/>
          <p:nvPr/>
        </p:nvSpPr>
        <p:spPr>
          <a:xfrm>
            <a:off x="6563194" y="559885"/>
            <a:ext cx="5250583" cy="338554"/>
          </a:xfrm>
          <a:prstGeom prst="rect">
            <a:avLst/>
          </a:prstGeom>
          <a:noFill/>
        </p:spPr>
        <p:txBody>
          <a:bodyPr wrap="square" rtlCol="0">
            <a:spAutoFit/>
          </a:bodyPr>
          <a:lstStyle/>
          <a:p>
            <a:r>
              <a:rPr lang="en-GB" sz="1600">
                <a:solidFill>
                  <a:srgbClr val="2484C6"/>
                </a:solidFill>
                <a:latin typeface="Montserrat Medium" panose="00000600000000000000" pitchFamily="2" charset="0"/>
                <a:cs typeface="Arial" panose="020B0604020202020204" pitchFamily="34" charset="0"/>
              </a:rPr>
              <a:t>Your charity inspiring action for our environment</a:t>
            </a:r>
            <a:endParaRPr lang="en-GB" sz="1600">
              <a:solidFill>
                <a:srgbClr val="2484C6"/>
              </a:solidFill>
              <a:latin typeface="Montserrat Medium" panose="00000600000000000000" pitchFamily="2" charset="0"/>
            </a:endParaRPr>
          </a:p>
        </p:txBody>
      </p:sp>
    </p:spTree>
    <p:extLst>
      <p:ext uri="{BB962C8B-B14F-4D97-AF65-F5344CB8AC3E}">
        <p14:creationId xmlns:p14="http://schemas.microsoft.com/office/powerpoint/2010/main" val="2181238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FFE83-CD5C-48D6-A11B-B5BB8FD085A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AA187B3-9DD9-40BF-B6FD-75A1BFD777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E380A1F-DF24-4BE6-B9BC-5EE28584E695}"/>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5" name="Footer Placeholder 4">
            <a:extLst>
              <a:ext uri="{FF2B5EF4-FFF2-40B4-BE49-F238E27FC236}">
                <a16:creationId xmlns:a16="http://schemas.microsoft.com/office/drawing/2014/main" id="{FBC2C33A-12F3-41C5-B47B-6F168FB655B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8924517-0761-42EB-AC2A-0D2EE2DED347}"/>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21578559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2769D-EEFC-458A-A094-D14E91A98FE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A55A6F-7912-4359-B49B-B091746850B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BCEE95-BE2E-4C66-A166-45C5D1E03EFA}"/>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5" name="Footer Placeholder 4">
            <a:extLst>
              <a:ext uri="{FF2B5EF4-FFF2-40B4-BE49-F238E27FC236}">
                <a16:creationId xmlns:a16="http://schemas.microsoft.com/office/drawing/2014/main" id="{0D8027E3-FD60-4731-903E-BAC23B57AA3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C1075D-1593-4FD0-80B8-465502ABFA0B}"/>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2914330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0F271-5C52-4BF5-9038-DA20BD0FB2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2CED2CB-1A7E-482E-A01B-EB14DD15FB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AB010D-789C-4A26-8DC7-9A23DDB840FD}"/>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5" name="Footer Placeholder 4">
            <a:extLst>
              <a:ext uri="{FF2B5EF4-FFF2-40B4-BE49-F238E27FC236}">
                <a16:creationId xmlns:a16="http://schemas.microsoft.com/office/drawing/2014/main" id="{69CAA263-3C4E-4447-B374-C16D9417445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A6DC23-A214-4576-9F60-71061FEBF9AF}"/>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3594055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DD98F-8439-8C0B-F4C6-7F11AB10165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071CFC-391B-CEC6-80A3-8D35A73E70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29E0EE-635D-0B84-173E-5502123F40BF}"/>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5" name="Footer Placeholder 4">
            <a:extLst>
              <a:ext uri="{FF2B5EF4-FFF2-40B4-BE49-F238E27FC236}">
                <a16:creationId xmlns:a16="http://schemas.microsoft.com/office/drawing/2014/main" id="{21FC6E8A-CA0C-5ADB-DF66-D723257280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92B861-5117-8232-2D96-467217F9D6DE}"/>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36080153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A4C674-A650-4F0C-9517-9FB5F5739F6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9771B6-7FCF-4A2B-A1BA-8C052D85B1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4F5EA12-DB1F-4020-A5B6-7072CDB02B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10FCEB0-5790-4385-8274-058A1F97EA5E}"/>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6" name="Footer Placeholder 5">
            <a:extLst>
              <a:ext uri="{FF2B5EF4-FFF2-40B4-BE49-F238E27FC236}">
                <a16:creationId xmlns:a16="http://schemas.microsoft.com/office/drawing/2014/main" id="{74E3F45F-47C7-440B-B21D-B93F7EF4359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8DFFCA-9479-4071-9097-2D99FCD94BB4}"/>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31188372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03218-FCF3-40F7-8ADA-C334707DD7D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319C5B-ECDE-43A5-A11D-B3A6441A3F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A35F5A-7812-4409-AABD-B8795F52C1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5B0C88B-F2D1-4605-8F87-DA989C5AC8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EDB111-33A5-4E18-93DE-B46C6D1FE1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EB7F432E-816F-4163-8F1F-21F27DDCAF47}"/>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8" name="Footer Placeholder 7">
            <a:extLst>
              <a:ext uri="{FF2B5EF4-FFF2-40B4-BE49-F238E27FC236}">
                <a16:creationId xmlns:a16="http://schemas.microsoft.com/office/drawing/2014/main" id="{77F9FF78-D8C3-48FE-8E22-572EE21403A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AAA2A2A-4C85-4861-AF4F-69130CB5DC11}"/>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41254923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92E31-F578-4EF5-B5A2-CE01C4B2CEA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BDB2A4C-FCBB-4FE2-B122-3454A5173582}"/>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4" name="Footer Placeholder 3">
            <a:extLst>
              <a:ext uri="{FF2B5EF4-FFF2-40B4-BE49-F238E27FC236}">
                <a16:creationId xmlns:a16="http://schemas.microsoft.com/office/drawing/2014/main" id="{2C647CC7-DB7D-482B-957A-0E3CB7BA4B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DADC783-0A4C-4864-B86C-414ECC407D3F}"/>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8187482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CA855A2-1987-4871-8527-5CAC772D6569}"/>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3" name="Footer Placeholder 2">
            <a:extLst>
              <a:ext uri="{FF2B5EF4-FFF2-40B4-BE49-F238E27FC236}">
                <a16:creationId xmlns:a16="http://schemas.microsoft.com/office/drawing/2014/main" id="{1DA2E24B-DE73-47B0-BA41-B989EE0670C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445C92-3F7C-4399-B775-C97EBBF29899}"/>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22337402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C7912-CE2D-4FE0-B7F2-991C084AE93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E691DE8-9EF8-4506-A3A2-6214BFE8982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BBB35E1-5288-4573-8E7D-38E7E75282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091E13-344A-4138-9DFF-174B3659CC7C}"/>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6" name="Footer Placeholder 5">
            <a:extLst>
              <a:ext uri="{FF2B5EF4-FFF2-40B4-BE49-F238E27FC236}">
                <a16:creationId xmlns:a16="http://schemas.microsoft.com/office/drawing/2014/main" id="{96F0B1DF-C184-400A-AF8C-DAC6E608FA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30F6A09-8A09-487B-B156-653D6773CB4A}"/>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32560372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9B9F1-C0AF-451A-9D0B-630121FD19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11F38E5-AA8C-44A1-8206-BA5C0E0740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C88BBD8-4751-4C6A-8AD4-F311DE0619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BD341D-7DCB-4FDC-BFFB-60A4599B9059}"/>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6" name="Footer Placeholder 5">
            <a:extLst>
              <a:ext uri="{FF2B5EF4-FFF2-40B4-BE49-F238E27FC236}">
                <a16:creationId xmlns:a16="http://schemas.microsoft.com/office/drawing/2014/main" id="{16646CB0-2D24-4ED7-851C-4BB0AC79A79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2FF129B-A347-4869-B227-632DA60C1FA9}"/>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8793782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A2896-EFE1-4773-ABFE-9417759FF8A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D50BD8-67B4-4003-995B-14216CA1D1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E4F404-A8EA-4E53-9773-A2DDC858B323}"/>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5" name="Footer Placeholder 4">
            <a:extLst>
              <a:ext uri="{FF2B5EF4-FFF2-40B4-BE49-F238E27FC236}">
                <a16:creationId xmlns:a16="http://schemas.microsoft.com/office/drawing/2014/main" id="{39615D7B-DD97-42E4-9EFE-3569385B91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9CF691-ED80-412B-AFA6-F3D6DC4836F2}"/>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4067076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E9B5CC-D62D-46D9-AC56-8D58FA7B13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F6321EF-64EA-4A0C-A01F-423A3D1B25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3ABBEC-052A-4AFE-BBCA-C9C8874A767D}"/>
              </a:ext>
            </a:extLst>
          </p:cNvPr>
          <p:cNvSpPr>
            <a:spLocks noGrp="1"/>
          </p:cNvSpPr>
          <p:nvPr>
            <p:ph type="dt" sz="half" idx="10"/>
          </p:nvPr>
        </p:nvSpPr>
        <p:spPr/>
        <p:txBody>
          <a:bodyPr/>
          <a:lstStyle/>
          <a:p>
            <a:fld id="{1A0DB935-B164-45AD-BBCF-CF34FBDA35F5}" type="datetimeFigureOut">
              <a:rPr lang="en-GB" smtClean="0"/>
              <a:t>07/08/2026</a:t>
            </a:fld>
            <a:endParaRPr lang="en-GB"/>
          </a:p>
        </p:txBody>
      </p:sp>
      <p:sp>
        <p:nvSpPr>
          <p:cNvPr id="5" name="Footer Placeholder 4">
            <a:extLst>
              <a:ext uri="{FF2B5EF4-FFF2-40B4-BE49-F238E27FC236}">
                <a16:creationId xmlns:a16="http://schemas.microsoft.com/office/drawing/2014/main" id="{D44A9C31-564C-4D3B-8F92-5F77BA43D9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99578F-E14B-4304-842C-1DC01312BBC9}"/>
              </a:ext>
            </a:extLst>
          </p:cNvPr>
          <p:cNvSpPr>
            <a:spLocks noGrp="1"/>
          </p:cNvSpPr>
          <p:nvPr>
            <p:ph type="sldNum" sz="quarter" idx="12"/>
          </p:nvPr>
        </p:nvSpPr>
        <p:spPr/>
        <p:txBody>
          <a:bodyPr/>
          <a:lstStyle/>
          <a:p>
            <a:fld id="{34485A10-30ED-42C1-8228-BDA85A731553}" type="slidenum">
              <a:rPr lang="en-GB" smtClean="0"/>
              <a:t>‹#›</a:t>
            </a:fld>
            <a:endParaRPr lang="en-GB"/>
          </a:p>
        </p:txBody>
      </p:sp>
    </p:spTree>
    <p:extLst>
      <p:ext uri="{BB962C8B-B14F-4D97-AF65-F5344CB8AC3E}">
        <p14:creationId xmlns:p14="http://schemas.microsoft.com/office/powerpoint/2010/main" val="38688030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KSB Footer ">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6632C567-2833-48B3-A4EA-042EF3FBE349}"/>
              </a:ext>
            </a:extLst>
          </p:cNvPr>
          <p:cNvCxnSpPr/>
          <p:nvPr userDrawn="1"/>
        </p:nvCxnSpPr>
        <p:spPr>
          <a:xfrm>
            <a:off x="0" y="6261699"/>
            <a:ext cx="12192000" cy="0"/>
          </a:xfrm>
          <a:prstGeom prst="line">
            <a:avLst/>
          </a:prstGeom>
          <a:ln>
            <a:solidFill>
              <a:srgbClr val="2484C6"/>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2EF9D7A9-DD74-4855-95C8-481BD4378F7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7018" y="6406643"/>
            <a:ext cx="1296649" cy="306771"/>
          </a:xfrm>
          <a:prstGeom prst="rect">
            <a:avLst/>
          </a:prstGeom>
        </p:spPr>
      </p:pic>
      <p:sp>
        <p:nvSpPr>
          <p:cNvPr id="5" name="TextBox 4">
            <a:extLst>
              <a:ext uri="{FF2B5EF4-FFF2-40B4-BE49-F238E27FC236}">
                <a16:creationId xmlns:a16="http://schemas.microsoft.com/office/drawing/2014/main" id="{7580F21F-3F21-44D9-A57C-569E6EB320FA}"/>
              </a:ext>
            </a:extLst>
          </p:cNvPr>
          <p:cNvSpPr txBox="1"/>
          <p:nvPr userDrawn="1"/>
        </p:nvSpPr>
        <p:spPr>
          <a:xfrm>
            <a:off x="4366003" y="6390751"/>
            <a:ext cx="3459994" cy="338554"/>
          </a:xfrm>
          <a:prstGeom prst="rect">
            <a:avLst/>
          </a:prstGeom>
          <a:noFill/>
        </p:spPr>
        <p:txBody>
          <a:bodyPr wrap="square" rtlCol="0">
            <a:spAutoFit/>
          </a:bodyPr>
          <a:lstStyle/>
          <a:p>
            <a:pPr algn="l"/>
            <a:endParaRPr lang="en-GB" sz="1200" baseline="30000">
              <a:solidFill>
                <a:schemeClr val="tx1">
                  <a:lumMod val="65000"/>
                  <a:lumOff val="35000"/>
                </a:schemeClr>
              </a:solidFill>
              <a:latin typeface="Montserrat" panose="00000500000000000000" pitchFamily="2" charset="0"/>
              <a:cs typeface="Arial" panose="020B0604020202020204" pitchFamily="34" charset="0"/>
            </a:endParaRPr>
          </a:p>
          <a:p>
            <a:pPr algn="l"/>
            <a:r>
              <a:rPr lang="en-GB" sz="1200" baseline="30000">
                <a:solidFill>
                  <a:schemeClr val="tx1">
                    <a:lumMod val="65000"/>
                    <a:lumOff val="35000"/>
                  </a:schemeClr>
                </a:solidFill>
                <a:latin typeface="Montserrat" panose="00000500000000000000" pitchFamily="2" charset="0"/>
                <a:cs typeface="Arial" panose="020B0604020202020204" pitchFamily="34" charset="0"/>
              </a:rPr>
              <a:t>Copyright © Keep Scotland Beautiful 2021.  All rights reserved. </a:t>
            </a:r>
          </a:p>
        </p:txBody>
      </p:sp>
    </p:spTree>
    <p:extLst>
      <p:ext uri="{BB962C8B-B14F-4D97-AF65-F5344CB8AC3E}">
        <p14:creationId xmlns:p14="http://schemas.microsoft.com/office/powerpoint/2010/main" val="8033656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5797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415827-87C9-C628-3426-E25791CBB0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E6F366F-BEA5-FA87-A880-9083CEDCBFA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178F0A-8BA8-5B5D-9896-4A70256C1257}"/>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5" name="Footer Placeholder 4">
            <a:extLst>
              <a:ext uri="{FF2B5EF4-FFF2-40B4-BE49-F238E27FC236}">
                <a16:creationId xmlns:a16="http://schemas.microsoft.com/office/drawing/2014/main" id="{7A6105A7-EE34-6F46-17D9-4BD4581006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9B43F32-1E1A-928B-9D4B-4925C77B1890}"/>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3560240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SB Footer ">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8168A4E-3B35-170E-28D8-2224A55F98A7}"/>
              </a:ext>
            </a:extLst>
          </p:cNvPr>
          <p:cNvPicPr>
            <a:picLocks noChangeAspect="1" noChangeArrowheads="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t="10007" b="17798"/>
          <a:stretch/>
        </p:blipFill>
        <p:spPr bwMode="auto">
          <a:xfrm>
            <a:off x="111167" y="91975"/>
            <a:ext cx="2043448" cy="623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4948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KSB Footer ">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2EF9D7A9-DD74-4855-95C8-481BD4378F7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7018" y="6406643"/>
            <a:ext cx="1296649" cy="306771"/>
          </a:xfrm>
          <a:prstGeom prst="rect">
            <a:avLst/>
          </a:prstGeom>
        </p:spPr>
      </p:pic>
    </p:spTree>
    <p:extLst>
      <p:ext uri="{BB962C8B-B14F-4D97-AF65-F5344CB8AC3E}">
        <p14:creationId xmlns:p14="http://schemas.microsoft.com/office/powerpoint/2010/main" val="5241074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KSB Footer ">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6632C567-2833-48B3-A4EA-042EF3FBE349}"/>
              </a:ext>
            </a:extLst>
          </p:cNvPr>
          <p:cNvCxnSpPr/>
          <p:nvPr userDrawn="1"/>
        </p:nvCxnSpPr>
        <p:spPr>
          <a:xfrm>
            <a:off x="0" y="6261699"/>
            <a:ext cx="12192000" cy="0"/>
          </a:xfrm>
          <a:prstGeom prst="line">
            <a:avLst/>
          </a:prstGeom>
          <a:ln>
            <a:solidFill>
              <a:srgbClr val="2484C6"/>
            </a:solidFill>
          </a:ln>
        </p:spPr>
        <p:style>
          <a:lnRef idx="1">
            <a:schemeClr val="accent1"/>
          </a:lnRef>
          <a:fillRef idx="0">
            <a:schemeClr val="accent1"/>
          </a:fillRef>
          <a:effectRef idx="0">
            <a:schemeClr val="accent1"/>
          </a:effectRef>
          <a:fontRef idx="minor">
            <a:schemeClr val="tx1"/>
          </a:fontRef>
        </p:style>
      </p:cxnSp>
      <p:pic>
        <p:nvPicPr>
          <p:cNvPr id="2" name="Graphic 1">
            <a:extLst>
              <a:ext uri="{FF2B5EF4-FFF2-40B4-BE49-F238E27FC236}">
                <a16:creationId xmlns:a16="http://schemas.microsoft.com/office/drawing/2014/main" id="{2EF9D7A9-DD74-4855-95C8-481BD4378F77}"/>
              </a:ext>
            </a:extLst>
          </p:cNvPr>
          <p:cNvPicPr>
            <a:picLocks noChangeAspect="1"/>
          </p:cNvPicPr>
          <p:nvPr userDrawn="1"/>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97018" y="6406643"/>
            <a:ext cx="1296649" cy="306771"/>
          </a:xfrm>
          <a:prstGeom prst="rect">
            <a:avLst/>
          </a:prstGeom>
        </p:spPr>
      </p:pic>
      <p:sp>
        <p:nvSpPr>
          <p:cNvPr id="5" name="TextBox 4">
            <a:extLst>
              <a:ext uri="{FF2B5EF4-FFF2-40B4-BE49-F238E27FC236}">
                <a16:creationId xmlns:a16="http://schemas.microsoft.com/office/drawing/2014/main" id="{7580F21F-3F21-44D9-A57C-569E6EB320FA}"/>
              </a:ext>
            </a:extLst>
          </p:cNvPr>
          <p:cNvSpPr txBox="1"/>
          <p:nvPr userDrawn="1"/>
        </p:nvSpPr>
        <p:spPr>
          <a:xfrm>
            <a:off x="4366003" y="6390751"/>
            <a:ext cx="3459994" cy="338554"/>
          </a:xfrm>
          <a:prstGeom prst="rect">
            <a:avLst/>
          </a:prstGeom>
          <a:noFill/>
        </p:spPr>
        <p:txBody>
          <a:bodyPr wrap="square" rtlCol="0">
            <a:spAutoFit/>
          </a:bodyPr>
          <a:lstStyle/>
          <a:p>
            <a:pPr algn="l"/>
            <a:endParaRPr lang="en-GB" sz="1200" baseline="30000">
              <a:solidFill>
                <a:schemeClr val="tx1">
                  <a:lumMod val="65000"/>
                  <a:lumOff val="35000"/>
                </a:schemeClr>
              </a:solidFill>
              <a:latin typeface="Montserrat" panose="00000500000000000000" pitchFamily="2" charset="0"/>
              <a:cs typeface="Arial" panose="020B0604020202020204" pitchFamily="34" charset="0"/>
            </a:endParaRPr>
          </a:p>
          <a:p>
            <a:pPr algn="l"/>
            <a:r>
              <a:rPr lang="en-GB" sz="1200" baseline="30000">
                <a:solidFill>
                  <a:schemeClr val="tx1">
                    <a:lumMod val="65000"/>
                    <a:lumOff val="35000"/>
                  </a:schemeClr>
                </a:solidFill>
                <a:latin typeface="Montserrat" panose="00000500000000000000" pitchFamily="2" charset="0"/>
                <a:cs typeface="Arial" panose="020B0604020202020204" pitchFamily="34" charset="0"/>
              </a:rPr>
              <a:t>Copyright © Keep Scotland Beautiful 2025.  All rights reserved. </a:t>
            </a:r>
          </a:p>
        </p:txBody>
      </p:sp>
    </p:spTree>
    <p:extLst>
      <p:ext uri="{BB962C8B-B14F-4D97-AF65-F5344CB8AC3E}">
        <p14:creationId xmlns:p14="http://schemas.microsoft.com/office/powerpoint/2010/main" val="137623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B8802-7DFB-8E39-83C6-CD443B20091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1163A44-5961-6141-F1C1-100B072A8C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E6C7468-F62A-3AB0-E9DC-74524CE5F4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B093D16-A37A-4A10-7A6B-1EE6310CDBED}"/>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6" name="Footer Placeholder 5">
            <a:extLst>
              <a:ext uri="{FF2B5EF4-FFF2-40B4-BE49-F238E27FC236}">
                <a16:creationId xmlns:a16="http://schemas.microsoft.com/office/drawing/2014/main" id="{902B2675-2E9F-4802-4F7A-FC124CF785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4D5289-9198-E714-7935-2EA0F8204877}"/>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1910959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C936A-F40C-F8E7-0084-1006EB8EED4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800C75-6D16-530A-7E1C-457DA15FDE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62CFFD-E7EA-3380-A1B0-0819FAED8BC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238A5AE-4991-08DD-1A9A-85CDD8FE87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CAA8F3C-AE12-396B-22F1-A82B543CB5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A6E2347-DAAD-A1BE-2994-7A13D60BA3BA}"/>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8" name="Footer Placeholder 7">
            <a:extLst>
              <a:ext uri="{FF2B5EF4-FFF2-40B4-BE49-F238E27FC236}">
                <a16:creationId xmlns:a16="http://schemas.microsoft.com/office/drawing/2014/main" id="{DFDF9C1C-3712-9704-76ED-E172AB1AA40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E75472E-F9F3-81DB-C345-031F2B31CB99}"/>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1243343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57DBE5-AF97-6562-D388-0B825493678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E75F822-06BD-30CE-004D-ABA960E6EB0D}"/>
              </a:ext>
            </a:extLst>
          </p:cNvPr>
          <p:cNvSpPr>
            <a:spLocks noGrp="1"/>
          </p:cNvSpPr>
          <p:nvPr>
            <p:ph type="dt" sz="half" idx="10"/>
          </p:nvPr>
        </p:nvSpPr>
        <p:spPr/>
        <p:txBody>
          <a:bodyPr/>
          <a:lstStyle/>
          <a:p>
            <a:fld id="{90CCF184-1F29-41CB-9E4E-7E37B579733D}" type="datetimeFigureOut">
              <a:rPr lang="en-GB" smtClean="0"/>
              <a:t>07/08/2026</a:t>
            </a:fld>
            <a:endParaRPr lang="en-GB"/>
          </a:p>
        </p:txBody>
      </p:sp>
      <p:sp>
        <p:nvSpPr>
          <p:cNvPr id="4" name="Footer Placeholder 3">
            <a:extLst>
              <a:ext uri="{FF2B5EF4-FFF2-40B4-BE49-F238E27FC236}">
                <a16:creationId xmlns:a16="http://schemas.microsoft.com/office/drawing/2014/main" id="{C52B04AD-D30F-981B-EA26-046E8E3395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968CB93-6AED-0E14-B301-181D47D9D743}"/>
              </a:ext>
            </a:extLst>
          </p:cNvPr>
          <p:cNvSpPr>
            <a:spLocks noGrp="1"/>
          </p:cNvSpPr>
          <p:nvPr>
            <p:ph type="sldNum" sz="quarter" idx="12"/>
          </p:nvPr>
        </p:nvSpPr>
        <p:spPr/>
        <p:txBody>
          <a:bodyPr/>
          <a:lstStyle/>
          <a:p>
            <a:fld id="{8599CEA6-9B96-4140-BD7D-B63611FBB3B5}" type="slidenum">
              <a:rPr lang="en-GB" smtClean="0"/>
              <a:t>‹#›</a:t>
            </a:fld>
            <a:endParaRPr lang="en-GB"/>
          </a:p>
        </p:txBody>
      </p:sp>
    </p:spTree>
    <p:extLst>
      <p:ext uri="{BB962C8B-B14F-4D97-AF65-F5344CB8AC3E}">
        <p14:creationId xmlns:p14="http://schemas.microsoft.com/office/powerpoint/2010/main" val="424826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B7F0D5-0C4B-9E0B-9529-171355229EF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1DA58A-DC8D-06D1-3EDC-37D36C8083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A95309-768C-6785-69BF-8897F0111A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0CCF184-1F29-41CB-9E4E-7E37B579733D}" type="datetimeFigureOut">
              <a:rPr lang="en-GB" smtClean="0"/>
              <a:t>07/08/2026</a:t>
            </a:fld>
            <a:endParaRPr lang="en-GB"/>
          </a:p>
        </p:txBody>
      </p:sp>
      <p:sp>
        <p:nvSpPr>
          <p:cNvPr id="5" name="Footer Placeholder 4">
            <a:extLst>
              <a:ext uri="{FF2B5EF4-FFF2-40B4-BE49-F238E27FC236}">
                <a16:creationId xmlns:a16="http://schemas.microsoft.com/office/drawing/2014/main" id="{7B0707EC-E1F8-0058-317A-06BD116B92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3C2F67A9-C60E-A0BC-CED2-6717FFE817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599CEA6-9B96-4140-BD7D-B63611FBB3B5}" type="slidenum">
              <a:rPr lang="en-GB" smtClean="0"/>
              <a:t>‹#›</a:t>
            </a:fld>
            <a:endParaRPr lang="en-GB"/>
          </a:p>
        </p:txBody>
      </p:sp>
    </p:spTree>
    <p:extLst>
      <p:ext uri="{BB962C8B-B14F-4D97-AF65-F5344CB8AC3E}">
        <p14:creationId xmlns:p14="http://schemas.microsoft.com/office/powerpoint/2010/main" val="423956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77" r:id="rId4"/>
    <p:sldLayoutId id="2147483678" r:id="rId5"/>
    <p:sldLayoutId id="2147483679"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76" r:id="rId15"/>
    <p:sldLayoutId id="214748368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8FE3F2-B7CB-4F11-9C99-96F8ECB82A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5CAA0DE-5451-428B-8D68-8B57C574E6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B15514-F912-402F-94FB-05F42A16A8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0DB935-B164-45AD-BBCF-CF34FBDA35F5}" type="datetimeFigureOut">
              <a:rPr lang="en-GB" smtClean="0"/>
              <a:t>07/08/2026</a:t>
            </a:fld>
            <a:endParaRPr lang="en-GB"/>
          </a:p>
        </p:txBody>
      </p:sp>
      <p:sp>
        <p:nvSpPr>
          <p:cNvPr id="5" name="Footer Placeholder 4">
            <a:extLst>
              <a:ext uri="{FF2B5EF4-FFF2-40B4-BE49-F238E27FC236}">
                <a16:creationId xmlns:a16="http://schemas.microsoft.com/office/drawing/2014/main" id="{DED87B48-879A-44F7-BA7F-E3A16265B0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930A00E-7A5F-4DB2-B5F3-20E7AC136E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485A10-30ED-42C1-8228-BDA85A731553}" type="slidenum">
              <a:rPr lang="en-GB" smtClean="0"/>
              <a:t>‹#›</a:t>
            </a:fld>
            <a:endParaRPr lang="en-GB"/>
          </a:p>
        </p:txBody>
      </p:sp>
    </p:spTree>
    <p:extLst>
      <p:ext uri="{BB962C8B-B14F-4D97-AF65-F5344CB8AC3E}">
        <p14:creationId xmlns:p14="http://schemas.microsoft.com/office/powerpoint/2010/main" val="1873785509"/>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6.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10" Type="http://schemas.microsoft.com/office/2007/relationships/hdphoto" Target="../media/hdphoto1.wdp"/><Relationship Id="rId4" Type="http://schemas.openxmlformats.org/officeDocument/2006/relationships/image" Target="../media/image11.jpe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microsoft.com/office/2007/relationships/hdphoto" Target="../media/hdphoto2.wdp"/><Relationship Id="rId9"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Dealbh 6">
            <a:extLst>
              <a:ext uri="{FF2B5EF4-FFF2-40B4-BE49-F238E27FC236}">
                <a16:creationId xmlns:a16="http://schemas.microsoft.com/office/drawing/2014/main" id="{14C7BAD2-9E0C-7C5F-C7B9-DA24904CE14F}"/>
              </a:ext>
            </a:extLst>
          </p:cNvPr>
          <p:cNvPicPr>
            <a:picLocks noChangeAspect="1"/>
          </p:cNvPicPr>
          <p:nvPr/>
        </p:nvPicPr>
        <p:blipFill>
          <a:blip r:embed="rId3"/>
          <a:stretch>
            <a:fillRect/>
          </a:stretch>
        </p:blipFill>
        <p:spPr>
          <a:xfrm>
            <a:off x="-7620" y="0"/>
            <a:ext cx="12192000" cy="5744645"/>
          </a:xfrm>
          <a:prstGeom prst="rect">
            <a:avLst/>
          </a:prstGeom>
        </p:spPr>
      </p:pic>
      <p:sp>
        <p:nvSpPr>
          <p:cNvPr id="4" name="Shape 347"/>
          <p:cNvSpPr/>
          <p:nvPr/>
        </p:nvSpPr>
        <p:spPr>
          <a:xfrm>
            <a:off x="159760" y="1919246"/>
            <a:ext cx="6911337" cy="1735568"/>
          </a:xfrm>
          <a:prstGeom prst="rect">
            <a:avLst/>
          </a:prstGeom>
          <a:solidFill>
            <a:srgbClr val="2484C6">
              <a:alpha val="80000"/>
            </a:srgbClr>
          </a:solidFill>
          <a:ln>
            <a:noFill/>
          </a:ln>
        </p:spPr>
        <p:txBody>
          <a:bodyPr lIns="91425" tIns="91425" rIns="91425" bIns="91425" anchor="ctr" anchorCtr="0">
            <a:noAutofit/>
          </a:bodyPr>
          <a:lstStyle/>
          <a:p>
            <a:pPr>
              <a:buClr>
                <a:schemeClr val="dk1"/>
              </a:buClr>
            </a:pPr>
            <a:r>
              <a:rPr lang="gd-GB" sz="3200" b="1" dirty="0" err="1">
                <a:solidFill>
                  <a:srgbClr val="FFFFFF"/>
                </a:solidFill>
                <a:latin typeface="Montserrat SemiBold" pitchFamily="2" charset="0"/>
                <a:ea typeface="Arvo"/>
                <a:cs typeface="Arial" panose="020B0604020202020204" pitchFamily="34" charset="0"/>
                <a:sym typeface="Arvo"/>
              </a:rPr>
              <a:t>One</a:t>
            </a:r>
            <a:r>
              <a:rPr lang="gd-GB" sz="3200" b="1" dirty="0">
                <a:solidFill>
                  <a:srgbClr val="FFFFFF"/>
                </a:solidFill>
                <a:latin typeface="Montserrat SemiBold" pitchFamily="2" charset="0"/>
                <a:ea typeface="Arvo"/>
                <a:cs typeface="Arial" panose="020B0604020202020204" pitchFamily="34" charset="0"/>
                <a:sym typeface="Arvo"/>
              </a:rPr>
              <a:t> </a:t>
            </a:r>
            <a:r>
              <a:rPr lang="gd-GB" sz="3200" b="1" dirty="0" err="1">
                <a:solidFill>
                  <a:srgbClr val="FFFFFF"/>
                </a:solidFill>
                <a:latin typeface="Montserrat SemiBold" pitchFamily="2" charset="0"/>
                <a:ea typeface="Arvo"/>
                <a:cs typeface="Arial" panose="020B0604020202020204" pitchFamily="34" charset="0"/>
                <a:sym typeface="Arvo"/>
              </a:rPr>
              <a:t>Planet</a:t>
            </a:r>
            <a:r>
              <a:rPr lang="gd-GB" sz="3200" b="1" dirty="0">
                <a:solidFill>
                  <a:srgbClr val="FFFFFF"/>
                </a:solidFill>
                <a:latin typeface="Montserrat SemiBold" pitchFamily="2" charset="0"/>
                <a:ea typeface="Arvo"/>
                <a:cs typeface="Arial" panose="020B0604020202020204" pitchFamily="34" charset="0"/>
                <a:sym typeface="Arvo"/>
              </a:rPr>
              <a:t> Picnic</a:t>
            </a:r>
            <a:endParaRPr lang="en-GB" sz="3200" b="1" dirty="0">
              <a:solidFill>
                <a:srgbClr val="FFFFFF"/>
              </a:solidFill>
              <a:latin typeface="Montserrat SemiBold" pitchFamily="2" charset="0"/>
              <a:ea typeface="Arvo"/>
              <a:cs typeface="Arial" panose="020B0604020202020204" pitchFamily="34" charset="0"/>
              <a:sym typeface="Arvo"/>
            </a:endParaRPr>
          </a:p>
        </p:txBody>
      </p:sp>
      <p:sp>
        <p:nvSpPr>
          <p:cNvPr id="9" name="Rectangle 8"/>
          <p:cNvSpPr/>
          <p:nvPr/>
        </p:nvSpPr>
        <p:spPr>
          <a:xfrm>
            <a:off x="-7620" y="5831733"/>
            <a:ext cx="12199620" cy="1196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00"/>
          </a:p>
        </p:txBody>
      </p:sp>
      <p:sp>
        <p:nvSpPr>
          <p:cNvPr id="2" name="TextBox 1">
            <a:extLst>
              <a:ext uri="{FF2B5EF4-FFF2-40B4-BE49-F238E27FC236}">
                <a16:creationId xmlns:a16="http://schemas.microsoft.com/office/drawing/2014/main" id="{A74E76B3-E254-E852-21E6-8404D094A5A3}"/>
              </a:ext>
            </a:extLst>
          </p:cNvPr>
          <p:cNvSpPr txBox="1"/>
          <p:nvPr/>
        </p:nvSpPr>
        <p:spPr>
          <a:xfrm>
            <a:off x="7524750" y="6264784"/>
            <a:ext cx="4359043" cy="338554"/>
          </a:xfrm>
          <a:prstGeom prst="rect">
            <a:avLst/>
          </a:prstGeom>
          <a:noFill/>
        </p:spPr>
        <p:txBody>
          <a:bodyPr wrap="square" rtlCol="0">
            <a:spAutoFit/>
          </a:bodyPr>
          <a:lstStyle/>
          <a:p>
            <a:r>
              <a:rPr lang="en-GB" sz="1600" dirty="0">
                <a:solidFill>
                  <a:srgbClr val="2484C6"/>
                </a:solidFill>
                <a:latin typeface="Montserrat Medium" panose="00000600000000000000" pitchFamily="2" charset="0"/>
                <a:cs typeface="Arial" panose="020B0604020202020204" pitchFamily="34" charset="0"/>
              </a:rPr>
              <a:t>Your charity for Scotland’s environment</a:t>
            </a:r>
            <a:endParaRPr lang="en-GB" sz="1600" dirty="0">
              <a:solidFill>
                <a:srgbClr val="2484C6"/>
              </a:solidFill>
              <a:latin typeface="Montserrat Medium" panose="00000600000000000000" pitchFamily="2" charset="0"/>
            </a:endParaRPr>
          </a:p>
        </p:txBody>
      </p:sp>
      <p:pic>
        <p:nvPicPr>
          <p:cNvPr id="3" name="Graphic 2">
            <a:extLst>
              <a:ext uri="{FF2B5EF4-FFF2-40B4-BE49-F238E27FC236}">
                <a16:creationId xmlns:a16="http://schemas.microsoft.com/office/drawing/2014/main" id="{CF2904AB-4120-5FE9-F0E3-C2643E736F3D}"/>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9657" y="6127634"/>
            <a:ext cx="2564951" cy="606836"/>
          </a:xfrm>
          <a:prstGeom prst="rect">
            <a:avLst/>
          </a:prstGeom>
        </p:spPr>
      </p:pic>
    </p:spTree>
    <p:extLst>
      <p:ext uri="{BB962C8B-B14F-4D97-AF65-F5344CB8AC3E}">
        <p14:creationId xmlns:p14="http://schemas.microsoft.com/office/powerpoint/2010/main" val="2162090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7804DCF-11D2-386D-FC84-B512820B6757}"/>
            </a:ext>
          </a:extLst>
        </p:cNvPr>
        <p:cNvGrpSpPr/>
        <p:nvPr/>
      </p:nvGrpSpPr>
      <p:grpSpPr>
        <a:xfrm>
          <a:off x="0" y="0"/>
          <a:ext cx="0" cy="0"/>
          <a:chOff x="0" y="0"/>
          <a:chExt cx="0" cy="0"/>
        </a:xfrm>
      </p:grpSpPr>
      <p:sp>
        <p:nvSpPr>
          <p:cNvPr id="4" name="TextBox 6">
            <a:extLst>
              <a:ext uri="{FF2B5EF4-FFF2-40B4-BE49-F238E27FC236}">
                <a16:creationId xmlns:a16="http://schemas.microsoft.com/office/drawing/2014/main" id="{CCFE3E3B-0128-E496-5DBC-F81B489A5322}"/>
              </a:ext>
            </a:extLst>
          </p:cNvPr>
          <p:cNvSpPr txBox="1"/>
          <p:nvPr/>
        </p:nvSpPr>
        <p:spPr>
          <a:xfrm>
            <a:off x="390404" y="1351231"/>
            <a:ext cx="4383507" cy="523220"/>
          </a:xfrm>
          <a:prstGeom prst="rect">
            <a:avLst/>
          </a:prstGeom>
          <a:noFill/>
        </p:spPr>
        <p:txBody>
          <a:bodyPr wrap="square" rtlCol="0">
            <a:spAutoFit/>
          </a:bodyPr>
          <a:lstStyle/>
          <a:p>
            <a:r>
              <a:rPr lang="gd-GB" sz="2800" dirty="0">
                <a:solidFill>
                  <a:srgbClr val="FFC000"/>
                </a:solidFill>
                <a:latin typeface="Montserrat SemiBold" pitchFamily="2" charset="0"/>
              </a:rPr>
              <a:t>2. </a:t>
            </a:r>
            <a:r>
              <a:rPr lang="gd-GB" sz="2800" dirty="0">
                <a:solidFill>
                  <a:srgbClr val="2484C6"/>
                </a:solidFill>
                <a:latin typeface="Montserrat SemiBold" pitchFamily="2" charset="0"/>
              </a:rPr>
              <a:t>Gaelic </a:t>
            </a:r>
            <a:r>
              <a:rPr lang="gd-GB" sz="2800" dirty="0" err="1">
                <a:solidFill>
                  <a:srgbClr val="2484C6"/>
                </a:solidFill>
                <a:latin typeface="Montserrat SemiBold" pitchFamily="2" charset="0"/>
              </a:rPr>
              <a:t>phrases</a:t>
            </a:r>
            <a:r>
              <a:rPr lang="en-GB" sz="2800" dirty="0">
                <a:solidFill>
                  <a:srgbClr val="00B259"/>
                </a:solidFill>
                <a:latin typeface="Montserrat SemiBold" pitchFamily="2" charset="0"/>
              </a:rPr>
              <a:t>:</a:t>
            </a:r>
          </a:p>
        </p:txBody>
      </p:sp>
      <p:sp>
        <p:nvSpPr>
          <p:cNvPr id="28" name="TextBox 1">
            <a:extLst>
              <a:ext uri="{FF2B5EF4-FFF2-40B4-BE49-F238E27FC236}">
                <a16:creationId xmlns:a16="http://schemas.microsoft.com/office/drawing/2014/main" id="{8174FF06-2808-CE4E-80D8-B80BB852FD31}"/>
              </a:ext>
            </a:extLst>
          </p:cNvPr>
          <p:cNvSpPr txBox="1"/>
          <p:nvPr/>
        </p:nvSpPr>
        <p:spPr>
          <a:xfrm>
            <a:off x="374994" y="231054"/>
            <a:ext cx="11598442" cy="954107"/>
          </a:xfrm>
          <a:prstGeom prst="rect">
            <a:avLst/>
          </a:prstGeom>
          <a:noFill/>
          <a:effectLst>
            <a:softEdge rad="63500"/>
          </a:effectLst>
        </p:spPr>
        <p:txBody>
          <a:bodyPr wrap="square" lIns="91440" tIns="45720" rIns="91440" bIns="45720" rtlCol="0" anchor="t">
            <a:spAutoFit/>
          </a:bodyPr>
          <a:lstStyle/>
          <a:p>
            <a:r>
              <a:rPr lang="en-GB" sz="2800" dirty="0">
                <a:solidFill>
                  <a:srgbClr val="FFC000"/>
                </a:solidFill>
                <a:latin typeface="Montserrat SemiBold" pitchFamily="2" charset="0"/>
              </a:rPr>
              <a:t>Question</a:t>
            </a:r>
            <a:r>
              <a:rPr lang="gd-GB" sz="2800" dirty="0">
                <a:solidFill>
                  <a:srgbClr val="FFC000"/>
                </a:solidFill>
                <a:latin typeface="Montserrat SemiBold" pitchFamily="2" charset="0"/>
              </a:rPr>
              <a:t>:</a:t>
            </a:r>
            <a:r>
              <a:rPr lang="en-GB" sz="2800" dirty="0">
                <a:solidFill>
                  <a:srgbClr val="FFC000"/>
                </a:solidFill>
                <a:latin typeface="Montserrat SemiBold" pitchFamily="2" charset="0"/>
              </a:rPr>
              <a:t> </a:t>
            </a:r>
            <a:r>
              <a:rPr lang="gd-GB" sz="2800" dirty="0" err="1">
                <a:solidFill>
                  <a:srgbClr val="2484C6"/>
                </a:solidFill>
                <a:latin typeface="Montserrat SemiBold" pitchFamily="2" charset="0"/>
              </a:rPr>
              <a:t>How</a:t>
            </a:r>
            <a:r>
              <a:rPr lang="gd-GB" sz="2800" dirty="0">
                <a:solidFill>
                  <a:srgbClr val="2484C6"/>
                </a:solidFill>
                <a:latin typeface="Montserrat SemiBold" pitchFamily="2" charset="0"/>
              </a:rPr>
              <a:t> </a:t>
            </a:r>
            <a:r>
              <a:rPr lang="gd-GB" sz="2800" dirty="0" err="1">
                <a:solidFill>
                  <a:srgbClr val="2484C6"/>
                </a:solidFill>
                <a:latin typeface="Montserrat SemiBold" pitchFamily="2" charset="0"/>
              </a:rPr>
              <a:t>could</a:t>
            </a:r>
            <a:r>
              <a:rPr lang="gd-GB" sz="2800" dirty="0">
                <a:solidFill>
                  <a:srgbClr val="2484C6"/>
                </a:solidFill>
                <a:latin typeface="Montserrat SemiBold" pitchFamily="2" charset="0"/>
              </a:rPr>
              <a:t> I </a:t>
            </a:r>
            <a:r>
              <a:rPr lang="gd-GB" sz="2800" dirty="0" err="1">
                <a:solidFill>
                  <a:srgbClr val="2484C6"/>
                </a:solidFill>
                <a:latin typeface="Montserrat SemiBold" pitchFamily="2" charset="0"/>
              </a:rPr>
              <a:t>represent</a:t>
            </a:r>
            <a:r>
              <a:rPr lang="gd-GB" sz="2800" dirty="0">
                <a:solidFill>
                  <a:srgbClr val="2484C6"/>
                </a:solidFill>
                <a:latin typeface="Montserrat SemiBold" pitchFamily="2" charset="0"/>
              </a:rPr>
              <a:t> </a:t>
            </a:r>
            <a:r>
              <a:rPr lang="gd-GB" sz="2800" dirty="0" err="1">
                <a:solidFill>
                  <a:srgbClr val="2484C6"/>
                </a:solidFill>
                <a:latin typeface="Montserrat SemiBold" pitchFamily="2" charset="0"/>
              </a:rPr>
              <a:t>Scottish</a:t>
            </a:r>
            <a:r>
              <a:rPr lang="gd-GB" sz="2800" dirty="0">
                <a:solidFill>
                  <a:srgbClr val="2484C6"/>
                </a:solidFill>
                <a:latin typeface="Montserrat SemiBold" pitchFamily="2" charset="0"/>
              </a:rPr>
              <a:t> Gaelic </a:t>
            </a:r>
            <a:r>
              <a:rPr lang="gd-GB" sz="2800" dirty="0" err="1">
                <a:solidFill>
                  <a:srgbClr val="2484C6"/>
                </a:solidFill>
                <a:latin typeface="Montserrat SemiBold" pitchFamily="2" charset="0"/>
              </a:rPr>
              <a:t>within</a:t>
            </a:r>
            <a:r>
              <a:rPr lang="gd-GB" sz="2800" dirty="0">
                <a:solidFill>
                  <a:srgbClr val="2484C6"/>
                </a:solidFill>
                <a:latin typeface="Montserrat SemiBold" pitchFamily="2" charset="0"/>
              </a:rPr>
              <a:t> a </a:t>
            </a:r>
            <a:r>
              <a:rPr lang="gd-GB" sz="2800" dirty="0" err="1">
                <a:solidFill>
                  <a:srgbClr val="2484C6"/>
                </a:solidFill>
                <a:latin typeface="Montserrat SemiBold" pitchFamily="2" charset="0"/>
              </a:rPr>
              <a:t>One</a:t>
            </a:r>
            <a:r>
              <a:rPr lang="gd-GB" sz="2800" dirty="0">
                <a:solidFill>
                  <a:srgbClr val="2484C6"/>
                </a:solidFill>
                <a:latin typeface="Montserrat SemiBold" pitchFamily="2" charset="0"/>
              </a:rPr>
              <a:t> </a:t>
            </a:r>
            <a:r>
              <a:rPr lang="gd-GB" sz="2800" dirty="0" err="1">
                <a:solidFill>
                  <a:srgbClr val="2484C6"/>
                </a:solidFill>
                <a:latin typeface="Montserrat SemiBold" pitchFamily="2" charset="0"/>
              </a:rPr>
              <a:t>Planet</a:t>
            </a:r>
            <a:r>
              <a:rPr lang="gd-GB" sz="2800" dirty="0">
                <a:solidFill>
                  <a:srgbClr val="2484C6"/>
                </a:solidFill>
                <a:latin typeface="Montserrat SemiBold" pitchFamily="2" charset="0"/>
              </a:rPr>
              <a:t> Picnic</a:t>
            </a:r>
            <a:r>
              <a:rPr lang="en-GB" sz="2800" dirty="0">
                <a:solidFill>
                  <a:srgbClr val="2484C6"/>
                </a:solidFill>
                <a:latin typeface="Montserrat SemiBold" pitchFamily="2" charset="0"/>
              </a:rPr>
              <a:t>?</a:t>
            </a:r>
            <a:endParaRPr lang="en-GB" sz="2800" dirty="0">
              <a:solidFill>
                <a:srgbClr val="2484C6"/>
              </a:solidFill>
              <a:latin typeface="Montserrat SemiBold" pitchFamily="2" charset="0"/>
              <a:cs typeface="Arial"/>
            </a:endParaRPr>
          </a:p>
        </p:txBody>
      </p:sp>
      <p:sp>
        <p:nvSpPr>
          <p:cNvPr id="5" name="TextBox 6">
            <a:extLst>
              <a:ext uri="{FF2B5EF4-FFF2-40B4-BE49-F238E27FC236}">
                <a16:creationId xmlns:a16="http://schemas.microsoft.com/office/drawing/2014/main" id="{1F63836D-ABCA-1C11-636C-E591ED29DB39}"/>
              </a:ext>
            </a:extLst>
          </p:cNvPr>
          <p:cNvSpPr txBox="1"/>
          <p:nvPr/>
        </p:nvSpPr>
        <p:spPr>
          <a:xfrm>
            <a:off x="3483863" y="2628754"/>
            <a:ext cx="5788839" cy="830997"/>
          </a:xfrm>
          <a:prstGeom prst="rect">
            <a:avLst/>
          </a:prstGeom>
          <a:noFill/>
        </p:spPr>
        <p:txBody>
          <a:bodyPr wrap="square" rtlCol="0">
            <a:spAutoFit/>
          </a:bodyPr>
          <a:lstStyle/>
          <a:p>
            <a:r>
              <a:rPr lang="gd-GB" sz="2400" dirty="0">
                <a:solidFill>
                  <a:srgbClr val="00B259"/>
                </a:solidFill>
                <a:latin typeface="Montserrat SemiBold" pitchFamily="2" charset="0"/>
              </a:rPr>
              <a:t>Arain-coirce [</a:t>
            </a:r>
            <a:r>
              <a:rPr lang="gd-GB" sz="2400" i="1" dirty="0">
                <a:solidFill>
                  <a:srgbClr val="00B259"/>
                </a:solidFill>
                <a:latin typeface="Montserrat SemiBold" pitchFamily="2" charset="0"/>
              </a:rPr>
              <a:t>AR-an KOR-</a:t>
            </a:r>
            <a:r>
              <a:rPr lang="gd-GB" sz="2400" i="1" dirty="0" err="1">
                <a:solidFill>
                  <a:srgbClr val="00B259"/>
                </a:solidFill>
                <a:latin typeface="Montserrat SemiBold" pitchFamily="2" charset="0"/>
              </a:rPr>
              <a:t>kyuh</a:t>
            </a:r>
            <a:r>
              <a:rPr lang="gd-GB" sz="2400" dirty="0">
                <a:solidFill>
                  <a:srgbClr val="00B259"/>
                </a:solidFill>
                <a:latin typeface="Montserrat SemiBold" pitchFamily="2" charset="0"/>
              </a:rPr>
              <a:t>] </a:t>
            </a:r>
            <a:r>
              <a:rPr lang="gd-GB" sz="2400" dirty="0">
                <a:solidFill>
                  <a:srgbClr val="2484C6"/>
                </a:solidFill>
                <a:latin typeface="Montserrat Medium" pitchFamily="2" charset="0"/>
              </a:rPr>
              <a:t>– </a:t>
            </a:r>
            <a:r>
              <a:rPr lang="gd-GB" sz="2400" dirty="0" err="1">
                <a:solidFill>
                  <a:srgbClr val="2484C6"/>
                </a:solidFill>
                <a:latin typeface="Montserrat Medium" pitchFamily="2" charset="0"/>
              </a:rPr>
              <a:t>Oatcakes</a:t>
            </a:r>
            <a:endParaRPr lang="en-GB" sz="2400" dirty="0">
              <a:solidFill>
                <a:srgbClr val="2484C6"/>
              </a:solidFill>
              <a:latin typeface="Montserrat Medium" pitchFamily="2" charset="0"/>
            </a:endParaRPr>
          </a:p>
        </p:txBody>
      </p:sp>
      <p:sp>
        <p:nvSpPr>
          <p:cNvPr id="6" name="TextBox 6">
            <a:extLst>
              <a:ext uri="{FF2B5EF4-FFF2-40B4-BE49-F238E27FC236}">
                <a16:creationId xmlns:a16="http://schemas.microsoft.com/office/drawing/2014/main" id="{EE602980-6432-486C-738A-6D40CB9B93D0}"/>
              </a:ext>
            </a:extLst>
          </p:cNvPr>
          <p:cNvSpPr txBox="1"/>
          <p:nvPr/>
        </p:nvSpPr>
        <p:spPr>
          <a:xfrm>
            <a:off x="3860469" y="4303165"/>
            <a:ext cx="5035628" cy="830997"/>
          </a:xfrm>
          <a:prstGeom prst="rect">
            <a:avLst/>
          </a:prstGeom>
          <a:noFill/>
        </p:spPr>
        <p:txBody>
          <a:bodyPr wrap="square" rtlCol="0">
            <a:spAutoFit/>
          </a:bodyPr>
          <a:lstStyle/>
          <a:p>
            <a:r>
              <a:rPr lang="gd-GB" sz="2400" dirty="0">
                <a:solidFill>
                  <a:srgbClr val="00B259"/>
                </a:solidFill>
                <a:latin typeface="Montserrat SemiBold" pitchFamily="2" charset="0"/>
              </a:rPr>
              <a:t>Mil an fhraoich [MEEL </a:t>
            </a:r>
            <a:r>
              <a:rPr lang="gd-GB" sz="2400" dirty="0" err="1">
                <a:solidFill>
                  <a:srgbClr val="00B259"/>
                </a:solidFill>
                <a:latin typeface="Montserrat SemiBold" pitchFamily="2" charset="0"/>
              </a:rPr>
              <a:t>un</a:t>
            </a:r>
            <a:r>
              <a:rPr lang="gd-GB" sz="2400" dirty="0">
                <a:solidFill>
                  <a:srgbClr val="00B259"/>
                </a:solidFill>
                <a:latin typeface="Montserrat SemiBold" pitchFamily="2" charset="0"/>
              </a:rPr>
              <a:t> RAYKH] </a:t>
            </a:r>
            <a:r>
              <a:rPr lang="gd-GB" sz="2400" dirty="0">
                <a:solidFill>
                  <a:srgbClr val="2484C6"/>
                </a:solidFill>
                <a:latin typeface="Montserrat Medium" pitchFamily="2" charset="0"/>
              </a:rPr>
              <a:t>– </a:t>
            </a:r>
            <a:r>
              <a:rPr lang="gd-GB" sz="2400" dirty="0" err="1">
                <a:solidFill>
                  <a:srgbClr val="2484C6"/>
                </a:solidFill>
                <a:latin typeface="Montserrat Medium" pitchFamily="2" charset="0"/>
              </a:rPr>
              <a:t>Heather-honey</a:t>
            </a:r>
            <a:endParaRPr lang="en-GB" sz="2400" dirty="0">
              <a:solidFill>
                <a:srgbClr val="2484C6"/>
              </a:solidFill>
              <a:latin typeface="Montserrat Medium" pitchFamily="2" charset="0"/>
            </a:endParaRPr>
          </a:p>
        </p:txBody>
      </p:sp>
      <p:sp>
        <p:nvSpPr>
          <p:cNvPr id="7" name="TextBox 6">
            <a:extLst>
              <a:ext uri="{FF2B5EF4-FFF2-40B4-BE49-F238E27FC236}">
                <a16:creationId xmlns:a16="http://schemas.microsoft.com/office/drawing/2014/main" id="{9C9D492D-6F76-D506-0829-7E0BB7476DD3}"/>
              </a:ext>
            </a:extLst>
          </p:cNvPr>
          <p:cNvSpPr txBox="1"/>
          <p:nvPr/>
        </p:nvSpPr>
        <p:spPr>
          <a:xfrm>
            <a:off x="3855916" y="3672196"/>
            <a:ext cx="4319824" cy="461665"/>
          </a:xfrm>
          <a:prstGeom prst="rect">
            <a:avLst/>
          </a:prstGeom>
          <a:noFill/>
        </p:spPr>
        <p:txBody>
          <a:bodyPr wrap="square" rtlCol="0">
            <a:spAutoFit/>
          </a:bodyPr>
          <a:lstStyle/>
          <a:p>
            <a:r>
              <a:rPr lang="gd-GB" sz="2400" dirty="0">
                <a:solidFill>
                  <a:srgbClr val="00B259"/>
                </a:solidFill>
                <a:latin typeface="Montserrat SemiBold" pitchFamily="2" charset="0"/>
              </a:rPr>
              <a:t>Gruth [GROO] </a:t>
            </a:r>
            <a:r>
              <a:rPr lang="gd-GB" sz="2400" dirty="0">
                <a:solidFill>
                  <a:srgbClr val="2484C6"/>
                </a:solidFill>
                <a:latin typeface="Montserrat Medium" pitchFamily="2" charset="0"/>
              </a:rPr>
              <a:t>– </a:t>
            </a:r>
            <a:r>
              <a:rPr lang="gd-GB" sz="2400" dirty="0" err="1">
                <a:solidFill>
                  <a:srgbClr val="2484C6"/>
                </a:solidFill>
                <a:latin typeface="Montserrat Medium" pitchFamily="2" charset="0"/>
              </a:rPr>
              <a:t>Crowdie</a:t>
            </a:r>
            <a:r>
              <a:rPr lang="gd-GB" sz="2400" dirty="0">
                <a:solidFill>
                  <a:srgbClr val="2484C6"/>
                </a:solidFill>
                <a:latin typeface="Montserrat Medium" pitchFamily="2" charset="0"/>
              </a:rPr>
              <a:t> </a:t>
            </a:r>
            <a:endParaRPr lang="en-GB" sz="2400" dirty="0">
              <a:solidFill>
                <a:srgbClr val="2484C6"/>
              </a:solidFill>
              <a:latin typeface="Montserrat Medium" pitchFamily="2" charset="0"/>
            </a:endParaRPr>
          </a:p>
        </p:txBody>
      </p:sp>
      <p:sp>
        <p:nvSpPr>
          <p:cNvPr id="2" name="TextBox 6">
            <a:extLst>
              <a:ext uri="{FF2B5EF4-FFF2-40B4-BE49-F238E27FC236}">
                <a16:creationId xmlns:a16="http://schemas.microsoft.com/office/drawing/2014/main" id="{959A385F-05CF-C5DF-7E3B-C7FC193168B0}"/>
              </a:ext>
            </a:extLst>
          </p:cNvPr>
          <p:cNvSpPr txBox="1"/>
          <p:nvPr/>
        </p:nvSpPr>
        <p:spPr>
          <a:xfrm>
            <a:off x="170830" y="1955264"/>
            <a:ext cx="763550" cy="3970318"/>
          </a:xfrm>
          <a:prstGeom prst="rect">
            <a:avLst/>
          </a:prstGeom>
          <a:noFill/>
        </p:spPr>
        <p:txBody>
          <a:bodyPr wrap="square" rtlCol="0">
            <a:spAutoFit/>
          </a:bodyPr>
          <a:lstStyle/>
          <a:p>
            <a:r>
              <a:rPr lang="gd-GB" sz="3600" dirty="0">
                <a:solidFill>
                  <a:srgbClr val="00B259"/>
                </a:solidFill>
                <a:latin typeface="Montserrat SemiBold" pitchFamily="2" charset="0"/>
              </a:rPr>
              <a:t>P</a:t>
            </a:r>
          </a:p>
          <a:p>
            <a:r>
              <a:rPr lang="gd-GB" sz="3600" dirty="0">
                <a:solidFill>
                  <a:srgbClr val="00B259"/>
                </a:solidFill>
                <a:latin typeface="Montserrat SemiBold" pitchFamily="2" charset="0"/>
              </a:rPr>
              <a:t>E</a:t>
            </a:r>
          </a:p>
          <a:p>
            <a:r>
              <a:rPr lang="gd-GB" sz="3600" dirty="0">
                <a:solidFill>
                  <a:srgbClr val="00B259"/>
                </a:solidFill>
                <a:latin typeface="Montserrat SemiBold" pitchFamily="2" charset="0"/>
              </a:rPr>
              <a:t>R</a:t>
            </a:r>
          </a:p>
          <a:p>
            <a:r>
              <a:rPr lang="gd-GB" sz="3600" dirty="0">
                <a:solidFill>
                  <a:srgbClr val="00B259"/>
                </a:solidFill>
                <a:latin typeface="Montserrat SemiBold" pitchFamily="2" charset="0"/>
              </a:rPr>
              <a:t>S :</a:t>
            </a:r>
          </a:p>
          <a:p>
            <a:r>
              <a:rPr lang="gd-GB" sz="3600" dirty="0">
                <a:solidFill>
                  <a:srgbClr val="00B259"/>
                </a:solidFill>
                <a:latin typeface="Montserrat SemiBold" pitchFamily="2" charset="0"/>
              </a:rPr>
              <a:t>O</a:t>
            </a:r>
          </a:p>
          <a:p>
            <a:r>
              <a:rPr lang="gd-GB" sz="3600" dirty="0">
                <a:solidFill>
                  <a:srgbClr val="00B259"/>
                </a:solidFill>
                <a:latin typeface="Montserrat SemiBold" pitchFamily="2" charset="0"/>
              </a:rPr>
              <a:t>N</a:t>
            </a:r>
          </a:p>
          <a:p>
            <a:r>
              <a:rPr lang="gd-GB" sz="3600" dirty="0">
                <a:solidFill>
                  <a:srgbClr val="FFC000"/>
                </a:solidFill>
                <a:latin typeface="Montserrat SemiBold" pitchFamily="2" charset="0"/>
              </a:rPr>
              <a:t> </a:t>
            </a:r>
            <a:r>
              <a:rPr lang="gd-GB" sz="3600" dirty="0">
                <a:solidFill>
                  <a:srgbClr val="2484C6"/>
                </a:solidFill>
                <a:latin typeface="Montserrat SemiBold" pitchFamily="2" charset="0"/>
              </a:rPr>
              <a:t>1</a:t>
            </a:r>
          </a:p>
        </p:txBody>
      </p:sp>
      <p:sp>
        <p:nvSpPr>
          <p:cNvPr id="11" name="TextBox 6">
            <a:extLst>
              <a:ext uri="{FF2B5EF4-FFF2-40B4-BE49-F238E27FC236}">
                <a16:creationId xmlns:a16="http://schemas.microsoft.com/office/drawing/2014/main" id="{A5CBE93D-4F63-EE73-0D09-7606528FE39C}"/>
              </a:ext>
            </a:extLst>
          </p:cNvPr>
          <p:cNvSpPr txBox="1"/>
          <p:nvPr/>
        </p:nvSpPr>
        <p:spPr>
          <a:xfrm>
            <a:off x="8835464" y="1889636"/>
            <a:ext cx="720357" cy="3970318"/>
          </a:xfrm>
          <a:prstGeom prst="rect">
            <a:avLst/>
          </a:prstGeom>
          <a:noFill/>
        </p:spPr>
        <p:txBody>
          <a:bodyPr wrap="square" rtlCol="0">
            <a:spAutoFit/>
          </a:bodyPr>
          <a:lstStyle/>
          <a:p>
            <a:r>
              <a:rPr lang="gd-GB" sz="3600" dirty="0">
                <a:solidFill>
                  <a:srgbClr val="8F53A1"/>
                </a:solidFill>
                <a:latin typeface="Montserrat SemiBold" pitchFamily="2" charset="0"/>
              </a:rPr>
              <a:t>P</a:t>
            </a:r>
          </a:p>
          <a:p>
            <a:r>
              <a:rPr lang="gd-GB" sz="3600" dirty="0">
                <a:solidFill>
                  <a:srgbClr val="8F53A1"/>
                </a:solidFill>
                <a:latin typeface="Montserrat SemiBold" pitchFamily="2" charset="0"/>
              </a:rPr>
              <a:t>E</a:t>
            </a:r>
          </a:p>
          <a:p>
            <a:r>
              <a:rPr lang="gd-GB" sz="3600" dirty="0">
                <a:solidFill>
                  <a:srgbClr val="8F53A1"/>
                </a:solidFill>
                <a:latin typeface="Montserrat SemiBold" pitchFamily="2" charset="0"/>
              </a:rPr>
              <a:t>R</a:t>
            </a:r>
          </a:p>
          <a:p>
            <a:r>
              <a:rPr lang="gd-GB" sz="3600" dirty="0">
                <a:solidFill>
                  <a:srgbClr val="8F53A1"/>
                </a:solidFill>
                <a:latin typeface="Montserrat SemiBold" pitchFamily="2" charset="0"/>
              </a:rPr>
              <a:t>S :</a:t>
            </a:r>
          </a:p>
          <a:p>
            <a:r>
              <a:rPr lang="gd-GB" sz="3600" dirty="0">
                <a:solidFill>
                  <a:srgbClr val="8F53A1"/>
                </a:solidFill>
                <a:latin typeface="Montserrat SemiBold" pitchFamily="2" charset="0"/>
              </a:rPr>
              <a:t>O</a:t>
            </a:r>
          </a:p>
          <a:p>
            <a:r>
              <a:rPr lang="gd-GB" sz="3600" dirty="0">
                <a:solidFill>
                  <a:srgbClr val="8F53A1"/>
                </a:solidFill>
                <a:latin typeface="Montserrat SemiBold" pitchFamily="2" charset="0"/>
              </a:rPr>
              <a:t>N</a:t>
            </a:r>
          </a:p>
          <a:p>
            <a:r>
              <a:rPr lang="gd-GB" sz="3600" dirty="0">
                <a:solidFill>
                  <a:srgbClr val="2484C6"/>
                </a:solidFill>
                <a:latin typeface="Montserrat SemiBold" pitchFamily="2" charset="0"/>
              </a:rPr>
              <a:t>2</a:t>
            </a:r>
          </a:p>
        </p:txBody>
      </p:sp>
      <p:sp>
        <p:nvSpPr>
          <p:cNvPr id="12" name="TextBox 6">
            <a:extLst>
              <a:ext uri="{FF2B5EF4-FFF2-40B4-BE49-F238E27FC236}">
                <a16:creationId xmlns:a16="http://schemas.microsoft.com/office/drawing/2014/main" id="{78CA6B32-3ED3-6709-2C0D-6F8CDA2607A7}"/>
              </a:ext>
            </a:extLst>
          </p:cNvPr>
          <p:cNvSpPr txBox="1"/>
          <p:nvPr/>
        </p:nvSpPr>
        <p:spPr>
          <a:xfrm>
            <a:off x="9672694" y="2140587"/>
            <a:ext cx="2222527" cy="1200329"/>
          </a:xfrm>
          <a:prstGeom prst="rect">
            <a:avLst/>
          </a:prstGeom>
          <a:noFill/>
        </p:spPr>
        <p:txBody>
          <a:bodyPr wrap="square" rtlCol="0">
            <a:spAutoFit/>
          </a:bodyPr>
          <a:lstStyle/>
          <a:p>
            <a:r>
              <a:rPr lang="gd-GB" sz="2400" dirty="0">
                <a:solidFill>
                  <a:srgbClr val="8F53A1"/>
                </a:solidFill>
                <a:latin typeface="Montserrat SemiBold" pitchFamily="2" charset="0"/>
              </a:rPr>
              <a:t>Faodaidh [FOH-</a:t>
            </a:r>
            <a:r>
              <a:rPr lang="gd-GB" sz="2400" dirty="0" err="1">
                <a:solidFill>
                  <a:srgbClr val="8F53A1"/>
                </a:solidFill>
                <a:latin typeface="Montserrat SemiBold" pitchFamily="2" charset="0"/>
              </a:rPr>
              <a:t>ee</a:t>
            </a:r>
            <a:r>
              <a:rPr lang="gd-GB" sz="2400" dirty="0">
                <a:solidFill>
                  <a:srgbClr val="8F53A1"/>
                </a:solidFill>
                <a:latin typeface="Montserrat SemiBold" pitchFamily="2" charset="0"/>
              </a:rPr>
              <a:t>] </a:t>
            </a:r>
            <a:r>
              <a:rPr lang="gd-GB" sz="2400" dirty="0">
                <a:solidFill>
                  <a:srgbClr val="2484C6"/>
                </a:solidFill>
                <a:latin typeface="Montserrat Medium" pitchFamily="2" charset="0"/>
              </a:rPr>
              <a:t>–</a:t>
            </a:r>
            <a:r>
              <a:rPr lang="gd-GB" sz="2400" dirty="0">
                <a:solidFill>
                  <a:srgbClr val="00B259"/>
                </a:solidFill>
                <a:latin typeface="Montserrat Medium" pitchFamily="2" charset="0"/>
              </a:rPr>
              <a:t> </a:t>
            </a:r>
            <a:r>
              <a:rPr lang="gd-GB" sz="2400" dirty="0" err="1">
                <a:solidFill>
                  <a:srgbClr val="2484C6"/>
                </a:solidFill>
                <a:latin typeface="Montserrat Medium" pitchFamily="2" charset="0"/>
              </a:rPr>
              <a:t>Yes</a:t>
            </a:r>
            <a:r>
              <a:rPr lang="gd-GB" sz="2400" dirty="0">
                <a:solidFill>
                  <a:srgbClr val="2484C6"/>
                </a:solidFill>
                <a:latin typeface="Montserrat Medium" pitchFamily="2" charset="0"/>
              </a:rPr>
              <a:t> </a:t>
            </a:r>
            <a:r>
              <a:rPr lang="gd-GB" sz="2400" dirty="0" err="1">
                <a:solidFill>
                  <a:srgbClr val="2484C6"/>
                </a:solidFill>
                <a:latin typeface="Montserrat Medium" pitchFamily="2" charset="0"/>
              </a:rPr>
              <a:t>you</a:t>
            </a:r>
            <a:r>
              <a:rPr lang="gd-GB" sz="2400" dirty="0">
                <a:solidFill>
                  <a:srgbClr val="2484C6"/>
                </a:solidFill>
                <a:latin typeface="Montserrat Medium" pitchFamily="2" charset="0"/>
              </a:rPr>
              <a:t> can</a:t>
            </a:r>
            <a:endParaRPr lang="en-GB" sz="2400" dirty="0">
              <a:solidFill>
                <a:srgbClr val="2484C6"/>
              </a:solidFill>
              <a:latin typeface="Montserrat Medium" pitchFamily="2" charset="0"/>
            </a:endParaRPr>
          </a:p>
        </p:txBody>
      </p:sp>
      <p:sp>
        <p:nvSpPr>
          <p:cNvPr id="3" name="TextBox 6">
            <a:extLst>
              <a:ext uri="{FF2B5EF4-FFF2-40B4-BE49-F238E27FC236}">
                <a16:creationId xmlns:a16="http://schemas.microsoft.com/office/drawing/2014/main" id="{D9764B83-6C3B-C2C7-4536-1D7EF8881B88}"/>
              </a:ext>
            </a:extLst>
          </p:cNvPr>
          <p:cNvSpPr txBox="1"/>
          <p:nvPr/>
        </p:nvSpPr>
        <p:spPr>
          <a:xfrm>
            <a:off x="1033642" y="3028890"/>
            <a:ext cx="2627109" cy="1691810"/>
          </a:xfrm>
          <a:prstGeom prst="rect">
            <a:avLst/>
          </a:prstGeom>
          <a:noFill/>
        </p:spPr>
        <p:txBody>
          <a:bodyPr wrap="square" rtlCol="0">
            <a:spAutoFit/>
          </a:bodyPr>
          <a:lstStyle/>
          <a:p>
            <a:pPr>
              <a:lnSpc>
                <a:spcPct val="150000"/>
              </a:lnSpc>
            </a:pPr>
            <a:r>
              <a:rPr lang="gd-GB" sz="2400" dirty="0">
                <a:solidFill>
                  <a:srgbClr val="00B259"/>
                </a:solidFill>
                <a:latin typeface="Montserrat SemiBold" pitchFamily="2" charset="0"/>
              </a:rPr>
              <a:t>Am faod mi </a:t>
            </a:r>
          </a:p>
          <a:p>
            <a:pPr>
              <a:lnSpc>
                <a:spcPct val="150000"/>
              </a:lnSpc>
            </a:pPr>
            <a:r>
              <a:rPr lang="gd-GB" sz="2400" dirty="0">
                <a:solidFill>
                  <a:srgbClr val="00B259"/>
                </a:solidFill>
                <a:latin typeface="Montserrat SemiBold" pitchFamily="2" charset="0"/>
              </a:rPr>
              <a:t>[</a:t>
            </a:r>
            <a:r>
              <a:rPr lang="gd-GB" sz="2400" dirty="0" err="1">
                <a:solidFill>
                  <a:srgbClr val="00B259"/>
                </a:solidFill>
                <a:latin typeface="Montserrat SemiBold" pitchFamily="2" charset="0"/>
              </a:rPr>
              <a:t>um</a:t>
            </a:r>
            <a:r>
              <a:rPr lang="gd-GB" sz="2400" dirty="0">
                <a:solidFill>
                  <a:srgbClr val="00B259"/>
                </a:solidFill>
                <a:latin typeface="Montserrat SemiBold" pitchFamily="2" charset="0"/>
              </a:rPr>
              <a:t> </a:t>
            </a:r>
            <a:r>
              <a:rPr lang="gd-GB" sz="2400" dirty="0" err="1">
                <a:solidFill>
                  <a:srgbClr val="00B259"/>
                </a:solidFill>
                <a:latin typeface="Montserrat SemiBold" pitchFamily="2" charset="0"/>
              </a:rPr>
              <a:t>fawd</a:t>
            </a:r>
            <a:r>
              <a:rPr lang="gd-GB" sz="2400" dirty="0">
                <a:solidFill>
                  <a:srgbClr val="00B259"/>
                </a:solidFill>
                <a:latin typeface="Montserrat SemiBold" pitchFamily="2" charset="0"/>
              </a:rPr>
              <a:t> </a:t>
            </a:r>
            <a:r>
              <a:rPr lang="gd-GB" sz="2400" dirty="0" err="1">
                <a:solidFill>
                  <a:srgbClr val="00B259"/>
                </a:solidFill>
                <a:latin typeface="Montserrat SemiBold" pitchFamily="2" charset="0"/>
              </a:rPr>
              <a:t>mee</a:t>
            </a:r>
            <a:r>
              <a:rPr lang="gd-GB" sz="2400" dirty="0">
                <a:solidFill>
                  <a:srgbClr val="00B259"/>
                </a:solidFill>
                <a:latin typeface="Montserrat SemiBold" pitchFamily="2" charset="0"/>
              </a:rPr>
              <a:t>] </a:t>
            </a:r>
          </a:p>
          <a:p>
            <a:pPr>
              <a:lnSpc>
                <a:spcPct val="150000"/>
              </a:lnSpc>
            </a:pPr>
            <a:r>
              <a:rPr lang="gd-GB" sz="2400" dirty="0">
                <a:solidFill>
                  <a:srgbClr val="2484C6"/>
                </a:solidFill>
                <a:latin typeface="Montserrat Medium" pitchFamily="2" charset="0"/>
              </a:rPr>
              <a:t>– can I </a:t>
            </a:r>
            <a:r>
              <a:rPr lang="gd-GB" sz="2400" dirty="0" err="1">
                <a:solidFill>
                  <a:srgbClr val="2484C6"/>
                </a:solidFill>
                <a:latin typeface="Montserrat Medium" pitchFamily="2" charset="0"/>
              </a:rPr>
              <a:t>have</a:t>
            </a:r>
            <a:r>
              <a:rPr lang="gd-GB" sz="2400" dirty="0">
                <a:solidFill>
                  <a:srgbClr val="2484C6"/>
                </a:solidFill>
                <a:latin typeface="Montserrat Medium" pitchFamily="2" charset="0"/>
              </a:rPr>
              <a:t>?</a:t>
            </a:r>
            <a:endParaRPr lang="en-GB" sz="2400" dirty="0">
              <a:solidFill>
                <a:srgbClr val="2484C6"/>
              </a:solidFill>
              <a:latin typeface="Montserrat Medium" pitchFamily="2" charset="0"/>
            </a:endParaRPr>
          </a:p>
        </p:txBody>
      </p:sp>
      <p:sp>
        <p:nvSpPr>
          <p:cNvPr id="13" name="TextBox 6">
            <a:extLst>
              <a:ext uri="{FF2B5EF4-FFF2-40B4-BE49-F238E27FC236}">
                <a16:creationId xmlns:a16="http://schemas.microsoft.com/office/drawing/2014/main" id="{CBDAE367-8991-FC41-947E-CE9C2021226F}"/>
              </a:ext>
            </a:extLst>
          </p:cNvPr>
          <p:cNvSpPr txBox="1"/>
          <p:nvPr/>
        </p:nvSpPr>
        <p:spPr>
          <a:xfrm>
            <a:off x="9672694" y="4214106"/>
            <a:ext cx="2222527" cy="1569660"/>
          </a:xfrm>
          <a:prstGeom prst="rect">
            <a:avLst/>
          </a:prstGeom>
          <a:noFill/>
        </p:spPr>
        <p:txBody>
          <a:bodyPr wrap="square" rtlCol="0">
            <a:spAutoFit/>
          </a:bodyPr>
          <a:lstStyle/>
          <a:p>
            <a:r>
              <a:rPr lang="gd-GB" sz="2400" dirty="0">
                <a:solidFill>
                  <a:srgbClr val="8F53A1"/>
                </a:solidFill>
                <a:latin typeface="Montserrat SemiBold" pitchFamily="2" charset="0"/>
              </a:rPr>
              <a:t>Chan </a:t>
            </a:r>
          </a:p>
          <a:p>
            <a:r>
              <a:rPr lang="gd-GB" sz="2400" dirty="0">
                <a:solidFill>
                  <a:srgbClr val="8F53A1"/>
                </a:solidFill>
                <a:latin typeface="Montserrat SemiBold" pitchFamily="2" charset="0"/>
              </a:rPr>
              <a:t>Fhaod [chan EH-</a:t>
            </a:r>
            <a:r>
              <a:rPr lang="gd-GB" sz="2400" dirty="0" err="1">
                <a:solidFill>
                  <a:srgbClr val="8F53A1"/>
                </a:solidFill>
                <a:latin typeface="Montserrat SemiBold" pitchFamily="2" charset="0"/>
              </a:rPr>
              <a:t>oot</a:t>
            </a:r>
            <a:r>
              <a:rPr lang="gd-GB" sz="2400" dirty="0">
                <a:solidFill>
                  <a:srgbClr val="8F53A1"/>
                </a:solidFill>
                <a:latin typeface="Montserrat SemiBold" pitchFamily="2" charset="0"/>
              </a:rPr>
              <a:t>] </a:t>
            </a:r>
            <a:r>
              <a:rPr lang="gd-GB" sz="2400" dirty="0">
                <a:solidFill>
                  <a:srgbClr val="2484C6"/>
                </a:solidFill>
                <a:latin typeface="Montserrat Medium" pitchFamily="2" charset="0"/>
              </a:rPr>
              <a:t>–</a:t>
            </a:r>
            <a:r>
              <a:rPr lang="gd-GB" sz="2400" dirty="0">
                <a:solidFill>
                  <a:srgbClr val="00B259"/>
                </a:solidFill>
                <a:latin typeface="Montserrat Medium" pitchFamily="2" charset="0"/>
              </a:rPr>
              <a:t> </a:t>
            </a:r>
          </a:p>
          <a:p>
            <a:r>
              <a:rPr lang="gd-GB" sz="2400" dirty="0">
                <a:solidFill>
                  <a:srgbClr val="2484C6"/>
                </a:solidFill>
                <a:latin typeface="Montserrat Medium" pitchFamily="2" charset="0"/>
              </a:rPr>
              <a:t>No </a:t>
            </a:r>
            <a:r>
              <a:rPr lang="gd-GB" sz="2400" dirty="0" err="1">
                <a:solidFill>
                  <a:srgbClr val="2484C6"/>
                </a:solidFill>
                <a:latin typeface="Montserrat Medium" pitchFamily="2" charset="0"/>
              </a:rPr>
              <a:t>you</a:t>
            </a:r>
            <a:r>
              <a:rPr lang="gd-GB" sz="2400" dirty="0">
                <a:solidFill>
                  <a:srgbClr val="2484C6"/>
                </a:solidFill>
                <a:latin typeface="Montserrat Medium" pitchFamily="2" charset="0"/>
              </a:rPr>
              <a:t> </a:t>
            </a:r>
            <a:r>
              <a:rPr lang="gd-GB" sz="2400" dirty="0" err="1">
                <a:solidFill>
                  <a:srgbClr val="2484C6"/>
                </a:solidFill>
                <a:latin typeface="Montserrat Medium" pitchFamily="2" charset="0"/>
              </a:rPr>
              <a:t>can’t</a:t>
            </a:r>
            <a:endParaRPr lang="en-GB" sz="2400" dirty="0">
              <a:solidFill>
                <a:srgbClr val="2484C6"/>
              </a:solidFill>
              <a:latin typeface="Montserrat Medium" pitchFamily="2" charset="0"/>
            </a:endParaRPr>
          </a:p>
        </p:txBody>
      </p:sp>
      <p:sp>
        <p:nvSpPr>
          <p:cNvPr id="14" name="TextBox 6">
            <a:extLst>
              <a:ext uri="{FF2B5EF4-FFF2-40B4-BE49-F238E27FC236}">
                <a16:creationId xmlns:a16="http://schemas.microsoft.com/office/drawing/2014/main" id="{4F8ED897-D057-DD6A-FA68-538B2952BB33}"/>
              </a:ext>
            </a:extLst>
          </p:cNvPr>
          <p:cNvSpPr txBox="1"/>
          <p:nvPr/>
        </p:nvSpPr>
        <p:spPr>
          <a:xfrm>
            <a:off x="9798644" y="3521609"/>
            <a:ext cx="2222527" cy="461665"/>
          </a:xfrm>
          <a:prstGeom prst="rect">
            <a:avLst/>
          </a:prstGeom>
          <a:noFill/>
        </p:spPr>
        <p:txBody>
          <a:bodyPr wrap="square" rtlCol="0">
            <a:spAutoFit/>
          </a:bodyPr>
          <a:lstStyle/>
          <a:p>
            <a:r>
              <a:rPr lang="gd-GB" sz="2400" dirty="0" err="1">
                <a:solidFill>
                  <a:srgbClr val="2484C6"/>
                </a:solidFill>
                <a:latin typeface="Montserrat SemiBold" pitchFamily="2" charset="0"/>
              </a:rPr>
              <a:t>or</a:t>
            </a:r>
            <a:endParaRPr lang="en-GB" sz="2400" dirty="0">
              <a:solidFill>
                <a:srgbClr val="2484C6"/>
              </a:solidFill>
              <a:latin typeface="Montserrat SemiBold" pitchFamily="2" charset="0"/>
            </a:endParaRPr>
          </a:p>
        </p:txBody>
      </p:sp>
      <p:cxnSp>
        <p:nvCxnSpPr>
          <p:cNvPr id="18" name="Ceangladair: Lùbte 17">
            <a:extLst>
              <a:ext uri="{FF2B5EF4-FFF2-40B4-BE49-F238E27FC236}">
                <a16:creationId xmlns:a16="http://schemas.microsoft.com/office/drawing/2014/main" id="{6F450041-765A-E183-84D4-373DDB8942E8}"/>
              </a:ext>
            </a:extLst>
          </p:cNvPr>
          <p:cNvCxnSpPr>
            <a:cxnSpLocks/>
          </p:cNvCxnSpPr>
          <p:nvPr/>
        </p:nvCxnSpPr>
        <p:spPr>
          <a:xfrm rot="10800000">
            <a:off x="1282264" y="5486400"/>
            <a:ext cx="7553200" cy="373554"/>
          </a:xfrm>
          <a:prstGeom prst="curvedConnector3">
            <a:avLst>
              <a:gd name="adj1" fmla="val 50000"/>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sp>
        <p:nvSpPr>
          <p:cNvPr id="34" name="TextBox 6">
            <a:extLst>
              <a:ext uri="{FF2B5EF4-FFF2-40B4-BE49-F238E27FC236}">
                <a16:creationId xmlns:a16="http://schemas.microsoft.com/office/drawing/2014/main" id="{604500B9-B2E4-4FEB-D853-E7B190EA68FD}"/>
              </a:ext>
            </a:extLst>
          </p:cNvPr>
          <p:cNvSpPr txBox="1"/>
          <p:nvPr/>
        </p:nvSpPr>
        <p:spPr>
          <a:xfrm>
            <a:off x="4360808" y="5798426"/>
            <a:ext cx="1553119" cy="461665"/>
          </a:xfrm>
          <a:prstGeom prst="rect">
            <a:avLst/>
          </a:prstGeom>
          <a:noFill/>
        </p:spPr>
        <p:txBody>
          <a:bodyPr wrap="square" rtlCol="0">
            <a:spAutoFit/>
          </a:bodyPr>
          <a:lstStyle/>
          <a:p>
            <a:r>
              <a:rPr lang="gd-GB" sz="2400" i="1" dirty="0">
                <a:solidFill>
                  <a:schemeClr val="tx1">
                    <a:lumMod val="95000"/>
                    <a:lumOff val="5000"/>
                  </a:schemeClr>
                </a:solidFill>
                <a:latin typeface="Montserrat SemiBold" pitchFamily="2" charset="0"/>
              </a:rPr>
              <a:t>SWITCH</a:t>
            </a:r>
            <a:endParaRPr lang="en-GB" sz="2400" i="1" dirty="0">
              <a:solidFill>
                <a:srgbClr val="00B259"/>
              </a:solidFill>
              <a:latin typeface="Montserrat Medium" pitchFamily="2" charset="0"/>
            </a:endParaRPr>
          </a:p>
        </p:txBody>
      </p:sp>
      <p:sp>
        <p:nvSpPr>
          <p:cNvPr id="36" name="TextBox 6">
            <a:extLst>
              <a:ext uri="{FF2B5EF4-FFF2-40B4-BE49-F238E27FC236}">
                <a16:creationId xmlns:a16="http://schemas.microsoft.com/office/drawing/2014/main" id="{20F00BB3-204C-B3BB-612E-E6EA7F779685}"/>
              </a:ext>
            </a:extLst>
          </p:cNvPr>
          <p:cNvSpPr txBox="1"/>
          <p:nvPr/>
        </p:nvSpPr>
        <p:spPr>
          <a:xfrm>
            <a:off x="3808663" y="2006514"/>
            <a:ext cx="4702002" cy="461665"/>
          </a:xfrm>
          <a:prstGeom prst="rect">
            <a:avLst/>
          </a:prstGeom>
          <a:noFill/>
        </p:spPr>
        <p:txBody>
          <a:bodyPr wrap="square" rtlCol="0">
            <a:spAutoFit/>
          </a:bodyPr>
          <a:lstStyle/>
          <a:p>
            <a:r>
              <a:rPr lang="gd-GB" sz="2400" dirty="0">
                <a:solidFill>
                  <a:srgbClr val="00B259"/>
                </a:solidFill>
                <a:latin typeface="Montserrat SemiBold" pitchFamily="2" charset="0"/>
              </a:rPr>
              <a:t>Dearcan [</a:t>
            </a:r>
            <a:r>
              <a:rPr lang="gd-GB" sz="2400" i="1" dirty="0">
                <a:solidFill>
                  <a:srgbClr val="00B259"/>
                </a:solidFill>
                <a:latin typeface="Montserrat SemiBold" pitchFamily="2" charset="0"/>
              </a:rPr>
              <a:t>JER-</a:t>
            </a:r>
            <a:r>
              <a:rPr lang="gd-GB" sz="2400" i="1" dirty="0" err="1">
                <a:solidFill>
                  <a:srgbClr val="00B259"/>
                </a:solidFill>
                <a:latin typeface="Montserrat SemiBold" pitchFamily="2" charset="0"/>
              </a:rPr>
              <a:t>kun</a:t>
            </a:r>
            <a:r>
              <a:rPr lang="gd-GB" sz="2400" dirty="0">
                <a:solidFill>
                  <a:srgbClr val="00B259"/>
                </a:solidFill>
                <a:latin typeface="Montserrat SemiBold" pitchFamily="2" charset="0"/>
              </a:rPr>
              <a:t>]</a:t>
            </a:r>
            <a:r>
              <a:rPr lang="gd-GB" sz="2400" dirty="0">
                <a:solidFill>
                  <a:srgbClr val="2484C6"/>
                </a:solidFill>
                <a:latin typeface="Montserrat SemiBold" pitchFamily="2" charset="0"/>
              </a:rPr>
              <a:t> </a:t>
            </a:r>
            <a:r>
              <a:rPr lang="gd-GB" sz="2400" dirty="0">
                <a:solidFill>
                  <a:srgbClr val="2484C6"/>
                </a:solidFill>
                <a:latin typeface="Montserrat Medium" pitchFamily="2" charset="0"/>
              </a:rPr>
              <a:t>– </a:t>
            </a:r>
            <a:r>
              <a:rPr lang="gd-GB" sz="2400" dirty="0" err="1">
                <a:solidFill>
                  <a:srgbClr val="2484C6"/>
                </a:solidFill>
                <a:latin typeface="Montserrat Medium" pitchFamily="2" charset="0"/>
              </a:rPr>
              <a:t>berries</a:t>
            </a:r>
            <a:endParaRPr lang="en-GB" sz="2400" dirty="0">
              <a:solidFill>
                <a:srgbClr val="2484C6"/>
              </a:solidFill>
              <a:latin typeface="Montserrat Medium" pitchFamily="2" charset="0"/>
            </a:endParaRPr>
          </a:p>
        </p:txBody>
      </p:sp>
    </p:spTree>
    <p:extLst>
      <p:ext uri="{BB962C8B-B14F-4D97-AF65-F5344CB8AC3E}">
        <p14:creationId xmlns:p14="http://schemas.microsoft.com/office/powerpoint/2010/main" val="1822554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2" grpId="0"/>
      <p:bldP spid="11" grpId="0"/>
      <p:bldP spid="12" grpId="0"/>
      <p:bldP spid="3" grpId="0"/>
      <p:bldP spid="13" grpId="0"/>
      <p:bldP spid="14" grpId="0"/>
      <p:bldP spid="34" grpId="0"/>
      <p:bldP spid="3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02575-AB5F-CDB2-064B-7C2141DBF9D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6AF9A29-439C-06E6-CE9B-99074488B363}"/>
              </a:ext>
            </a:extLst>
          </p:cNvPr>
          <p:cNvSpPr txBox="1"/>
          <p:nvPr/>
        </p:nvSpPr>
        <p:spPr>
          <a:xfrm>
            <a:off x="138380" y="392123"/>
            <a:ext cx="12053620" cy="1323439"/>
          </a:xfrm>
          <a:prstGeom prst="rect">
            <a:avLst/>
          </a:prstGeom>
          <a:noFill/>
          <a:effectLst>
            <a:softEdge rad="63500"/>
          </a:effectLst>
        </p:spPr>
        <p:txBody>
          <a:bodyPr wrap="square" lIns="91440" tIns="45720" rIns="91440" bIns="45720" rtlCol="0" anchor="t">
            <a:spAutoFit/>
          </a:bodyPr>
          <a:lstStyle/>
          <a:p>
            <a:pPr algn="ctr">
              <a:defRPr/>
            </a:pPr>
            <a:r>
              <a:rPr lang="en-GB" sz="4000" b="1" noProof="0" dirty="0">
                <a:solidFill>
                  <a:srgbClr val="FFC000"/>
                </a:solidFill>
                <a:latin typeface="Montserrat SemiBold" pitchFamily="2" charset="0"/>
              </a:rPr>
              <a:t>Activity: </a:t>
            </a:r>
            <a:r>
              <a:rPr lang="en-GB" sz="4000" b="1" noProof="0" dirty="0">
                <a:solidFill>
                  <a:srgbClr val="2484C6"/>
                </a:solidFill>
                <a:latin typeface="Montserrat SemiBold" pitchFamily="2" charset="0"/>
                <a:cs typeface="Dreaming Outloud Pro" panose="03050502040302030504" pitchFamily="66" charset="0"/>
              </a:rPr>
              <a:t>Plan your Gaelic One Planet Picnic (</a:t>
            </a:r>
            <a:r>
              <a:rPr lang="en-GB" sz="4000" b="1" noProof="0" dirty="0" err="1">
                <a:solidFill>
                  <a:srgbClr val="2484C6"/>
                </a:solidFill>
                <a:latin typeface="Montserrat SemiBold" pitchFamily="2" charset="0"/>
                <a:cs typeface="Dreaming Outloud Pro" panose="03050502040302030504" pitchFamily="66" charset="0"/>
              </a:rPr>
              <a:t>cèilidh</a:t>
            </a:r>
            <a:r>
              <a:rPr lang="en-GB" sz="4000" b="1" noProof="0" dirty="0">
                <a:solidFill>
                  <a:srgbClr val="2484C6"/>
                </a:solidFill>
                <a:latin typeface="Montserrat SemiBold" pitchFamily="2" charset="0"/>
                <a:cs typeface="Dreaming Outloud Pro" panose="03050502040302030504" pitchFamily="66" charset="0"/>
              </a:rPr>
              <a:t>)!</a:t>
            </a:r>
            <a:endParaRPr kumimoji="0" lang="en-GB" sz="4000" b="1" i="0" u="none" strike="noStrike" kern="1200" cap="none" spc="0" normalizeH="0" baseline="0" noProof="0" dirty="0">
              <a:ln>
                <a:noFill/>
              </a:ln>
              <a:solidFill>
                <a:srgbClr val="00B259"/>
              </a:solidFill>
              <a:effectLst/>
              <a:uLnTx/>
              <a:uFillTx/>
              <a:latin typeface="Montserrat SemiBold" pitchFamily="2" charset="0"/>
              <a:cs typeface="Dreaming Outloud Pro" panose="03050502040302030504" pitchFamily="66" charset="0"/>
            </a:endParaRPr>
          </a:p>
        </p:txBody>
      </p:sp>
      <p:sp>
        <p:nvSpPr>
          <p:cNvPr id="7" name="TextBox 1">
            <a:extLst>
              <a:ext uri="{FF2B5EF4-FFF2-40B4-BE49-F238E27FC236}">
                <a16:creationId xmlns:a16="http://schemas.microsoft.com/office/drawing/2014/main" id="{B9957D2B-B3D9-5EF1-3D1C-1748349DF3DD}"/>
              </a:ext>
            </a:extLst>
          </p:cNvPr>
          <p:cNvSpPr txBox="1"/>
          <p:nvPr/>
        </p:nvSpPr>
        <p:spPr>
          <a:xfrm>
            <a:off x="428977" y="1588514"/>
            <a:ext cx="11334045" cy="4401205"/>
          </a:xfrm>
          <a:prstGeom prst="rect">
            <a:avLst/>
          </a:prstGeom>
          <a:noFill/>
          <a:effectLst>
            <a:softEdge rad="63500"/>
          </a:effectLst>
        </p:spPr>
        <p:txBody>
          <a:bodyPr wrap="square" lIns="91440" tIns="45720" rIns="91440" bIns="45720" rtlCol="0" anchor="t">
            <a:spAutoFit/>
          </a:bodyPr>
          <a:lstStyle/>
          <a:p>
            <a:pPr marL="342900" indent="-342900">
              <a:buFont typeface="Arial" panose="020B0604020202020204" pitchFamily="34" charset="0"/>
              <a:buChar char="•"/>
              <a:defRPr/>
            </a:pPr>
            <a:r>
              <a:rPr lang="en-GB" sz="2000" b="1" noProof="0" dirty="0">
                <a:solidFill>
                  <a:srgbClr val="00B259"/>
                </a:solidFill>
                <a:latin typeface="Montserrat" pitchFamily="2" charset="0"/>
                <a:cs typeface="Dreaming Outloud Pro" panose="03050502040302030504" pitchFamily="66" charset="0"/>
              </a:rPr>
              <a:t>Decide location</a:t>
            </a:r>
          </a:p>
          <a:p>
            <a:pPr marL="342900" indent="-342900">
              <a:buFont typeface="Arial" panose="020B0604020202020204" pitchFamily="34" charset="0"/>
              <a:buChar char="•"/>
              <a:defRPr/>
            </a:pPr>
            <a:endParaRPr lang="en-GB" sz="2000" b="1" noProof="0" dirty="0">
              <a:solidFill>
                <a:srgbClr val="00B259"/>
              </a:solidFill>
              <a:latin typeface="Montserrat" pitchFamily="2" charset="0"/>
              <a:cs typeface="Dreaming Outloud Pro" panose="03050502040302030504" pitchFamily="66" charset="0"/>
            </a:endParaRPr>
          </a:p>
          <a:p>
            <a:pPr marL="342900" indent="-342900">
              <a:buFont typeface="Arial" panose="020B0604020202020204" pitchFamily="34" charset="0"/>
              <a:buChar char="•"/>
              <a:defRPr/>
            </a:pPr>
            <a:r>
              <a:rPr lang="en-GB" sz="2000" b="1" noProof="0" dirty="0">
                <a:solidFill>
                  <a:srgbClr val="00B259"/>
                </a:solidFill>
                <a:latin typeface="Montserrat" pitchFamily="2" charset="0"/>
                <a:cs typeface="Dreaming Outloud Pro" panose="03050502040302030504" pitchFamily="66" charset="0"/>
              </a:rPr>
              <a:t>Decide how to get there</a:t>
            </a:r>
          </a:p>
          <a:p>
            <a:pPr marL="342900" indent="-342900">
              <a:buFont typeface="Arial" panose="020B0604020202020204" pitchFamily="34" charset="0"/>
              <a:buChar char="•"/>
              <a:defRPr/>
            </a:pPr>
            <a:endParaRPr lang="en-GB" sz="2000" b="1" noProof="0" dirty="0">
              <a:solidFill>
                <a:srgbClr val="00B259"/>
              </a:solidFill>
              <a:latin typeface="Montserrat" pitchFamily="2" charset="0"/>
              <a:cs typeface="Dreaming Outloud Pro" panose="03050502040302030504" pitchFamily="66" charset="0"/>
            </a:endParaRPr>
          </a:p>
          <a:p>
            <a:pPr marL="342900" indent="-342900">
              <a:buFont typeface="Arial" panose="020B0604020202020204" pitchFamily="34" charset="0"/>
              <a:buChar char="•"/>
              <a:defRPr/>
            </a:pPr>
            <a:r>
              <a:rPr lang="en-GB" sz="2000" b="1" noProof="0" dirty="0">
                <a:solidFill>
                  <a:srgbClr val="00B259"/>
                </a:solidFill>
                <a:latin typeface="Montserrat" pitchFamily="2" charset="0"/>
                <a:cs typeface="Dreaming Outloud Pro" panose="03050502040302030504" pitchFamily="66" charset="0"/>
              </a:rPr>
              <a:t>Choose from the list of sustainable food choices that reflect traditional Scottish cuisine</a:t>
            </a:r>
          </a:p>
          <a:p>
            <a:pPr marL="342900" indent="-342900">
              <a:buFont typeface="Arial" panose="020B0604020202020204" pitchFamily="34" charset="0"/>
              <a:buChar char="•"/>
              <a:defRPr/>
            </a:pPr>
            <a:endParaRPr lang="en-GB" sz="2000" b="1" noProof="0" dirty="0">
              <a:solidFill>
                <a:srgbClr val="00B259"/>
              </a:solidFill>
              <a:latin typeface="Montserrat" pitchFamily="2" charset="0"/>
              <a:cs typeface="Dreaming Outloud Pro" panose="03050502040302030504" pitchFamily="66" charset="0"/>
            </a:endParaRPr>
          </a:p>
          <a:p>
            <a:pPr marL="342900" indent="-342900">
              <a:buFont typeface="Arial" panose="020B0604020202020204" pitchFamily="34" charset="0"/>
              <a:buChar char="•"/>
              <a:defRPr/>
            </a:pPr>
            <a:r>
              <a:rPr lang="en-GB" sz="2000" b="1" noProof="0" dirty="0">
                <a:solidFill>
                  <a:srgbClr val="00B259"/>
                </a:solidFill>
                <a:latin typeface="Montserrat" pitchFamily="2" charset="0"/>
                <a:cs typeface="Dreaming Outloud Pro" panose="03050502040302030504" pitchFamily="66" charset="0"/>
              </a:rPr>
              <a:t>Decide how it is </a:t>
            </a:r>
            <a:r>
              <a:rPr lang="gd-GB" sz="2000" b="1" dirty="0" err="1">
                <a:solidFill>
                  <a:srgbClr val="00B259"/>
                </a:solidFill>
                <a:latin typeface="Montserrat" pitchFamily="2" charset="0"/>
                <a:cs typeface="Dreaming Outloud Pro" panose="03050502040302030504" pitchFamily="66" charset="0"/>
              </a:rPr>
              <a:t>served</a:t>
            </a:r>
            <a:endParaRPr lang="en-GB" sz="2000" b="1" noProof="0" dirty="0">
              <a:solidFill>
                <a:srgbClr val="00B259"/>
              </a:solidFill>
              <a:latin typeface="Montserrat" pitchFamily="2" charset="0"/>
              <a:cs typeface="Dreaming Outloud Pro" panose="03050502040302030504" pitchFamily="66" charset="0"/>
            </a:endParaRPr>
          </a:p>
          <a:p>
            <a:pPr marL="342900" indent="-342900">
              <a:buFont typeface="Arial" panose="020B0604020202020204" pitchFamily="34" charset="0"/>
              <a:buChar char="•"/>
              <a:defRPr/>
            </a:pPr>
            <a:endParaRPr lang="en-GB" sz="2000" b="1" noProof="0" dirty="0">
              <a:solidFill>
                <a:srgbClr val="00B259"/>
              </a:solidFill>
              <a:latin typeface="Montserrat" pitchFamily="2" charset="0"/>
              <a:cs typeface="Dreaming Outloud Pro" panose="03050502040302030504" pitchFamily="66" charset="0"/>
            </a:endParaRPr>
          </a:p>
          <a:p>
            <a:pPr marL="342900" indent="-342900">
              <a:buFont typeface="Arial" panose="020B0604020202020204" pitchFamily="34" charset="0"/>
              <a:buChar char="•"/>
              <a:defRPr/>
            </a:pPr>
            <a:r>
              <a:rPr lang="en-GB" sz="2000" b="1" noProof="0" dirty="0">
                <a:solidFill>
                  <a:srgbClr val="00B259"/>
                </a:solidFill>
                <a:latin typeface="Montserrat" pitchFamily="2" charset="0"/>
                <a:cs typeface="Dreaming Outloud Pro" panose="03050502040302030504" pitchFamily="66" charset="0"/>
              </a:rPr>
              <a:t>Choose from a list of traditional Scottish music</a:t>
            </a:r>
          </a:p>
          <a:p>
            <a:pPr>
              <a:defRPr/>
            </a:pPr>
            <a:endParaRPr lang="en-GB" sz="2000" b="1" noProof="0" dirty="0">
              <a:solidFill>
                <a:srgbClr val="00B259"/>
              </a:solidFill>
              <a:latin typeface="Montserrat" pitchFamily="2" charset="0"/>
              <a:cs typeface="Dreaming Outloud Pro" panose="03050502040302030504" pitchFamily="66" charset="0"/>
            </a:endParaRPr>
          </a:p>
          <a:p>
            <a:pPr marL="342900" indent="-342900">
              <a:buFont typeface="Arial" panose="020B0604020202020204" pitchFamily="34" charset="0"/>
              <a:buChar char="•"/>
              <a:defRPr/>
            </a:pPr>
            <a:r>
              <a:rPr lang="en-GB" sz="2000" b="1" noProof="0" dirty="0">
                <a:solidFill>
                  <a:srgbClr val="00B259"/>
                </a:solidFill>
                <a:latin typeface="Montserrat" pitchFamily="2" charset="0"/>
                <a:cs typeface="Dreaming Outloud Pro" panose="03050502040302030504" pitchFamily="66" charset="0"/>
              </a:rPr>
              <a:t>Choose a Gaelic phrase to include </a:t>
            </a:r>
          </a:p>
          <a:p>
            <a:pPr marL="342900" indent="-342900">
              <a:buFont typeface="Arial" panose="020B0604020202020204" pitchFamily="34" charset="0"/>
              <a:buChar char="•"/>
              <a:defRPr/>
            </a:pPr>
            <a:endParaRPr lang="en-GB" sz="2000" b="1" noProof="0" dirty="0">
              <a:solidFill>
                <a:srgbClr val="00B259"/>
              </a:solidFill>
              <a:latin typeface="Montserrat" pitchFamily="2" charset="0"/>
              <a:cs typeface="Dreaming Outloud Pro" panose="03050502040302030504" pitchFamily="66" charset="0"/>
            </a:endParaRPr>
          </a:p>
          <a:p>
            <a:pPr marL="342900" indent="-342900">
              <a:buFont typeface="Arial" panose="020B0604020202020204" pitchFamily="34" charset="0"/>
              <a:buChar char="•"/>
              <a:defRPr/>
            </a:pPr>
            <a:r>
              <a:rPr lang="en-GB" sz="2000" b="1" noProof="0" dirty="0">
                <a:solidFill>
                  <a:srgbClr val="00B259"/>
                </a:solidFill>
                <a:latin typeface="Montserrat" pitchFamily="2" charset="0"/>
                <a:cs typeface="Dreaming Outloud Pro" panose="03050502040302030504" pitchFamily="66" charset="0"/>
              </a:rPr>
              <a:t>Choose </a:t>
            </a:r>
            <a:r>
              <a:rPr lang="gd-GB" sz="2000" b="1" noProof="0" dirty="0" err="1">
                <a:solidFill>
                  <a:srgbClr val="00B259"/>
                </a:solidFill>
                <a:latin typeface="Montserrat" pitchFamily="2" charset="0"/>
                <a:cs typeface="Dreaming Outloud Pro" panose="03050502040302030504" pitchFamily="66" charset="0"/>
              </a:rPr>
              <a:t>who</a:t>
            </a:r>
            <a:r>
              <a:rPr lang="gd-GB" sz="2000" b="1" noProof="0" dirty="0">
                <a:solidFill>
                  <a:srgbClr val="00B259"/>
                </a:solidFill>
                <a:latin typeface="Montserrat" pitchFamily="2" charset="0"/>
                <a:cs typeface="Dreaming Outloud Pro" panose="03050502040302030504" pitchFamily="66" charset="0"/>
              </a:rPr>
              <a:t> </a:t>
            </a:r>
            <a:r>
              <a:rPr lang="en-GB" sz="2000" b="1" noProof="0" dirty="0">
                <a:solidFill>
                  <a:srgbClr val="00B259"/>
                </a:solidFill>
                <a:latin typeface="Montserrat" pitchFamily="2" charset="0"/>
                <a:cs typeface="Dreaming Outloud Pro" panose="03050502040302030504" pitchFamily="66" charset="0"/>
              </a:rPr>
              <a:t>will accompany you</a:t>
            </a:r>
          </a:p>
        </p:txBody>
      </p:sp>
    </p:spTree>
    <p:extLst>
      <p:ext uri="{BB962C8B-B14F-4D97-AF65-F5344CB8AC3E}">
        <p14:creationId xmlns:p14="http://schemas.microsoft.com/office/powerpoint/2010/main" val="10438720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Title 1">
            <a:extLst>
              <a:ext uri="{FF2B5EF4-FFF2-40B4-BE49-F238E27FC236}">
                <a16:creationId xmlns:a16="http://schemas.microsoft.com/office/drawing/2014/main" id="{BE238683-934D-4C09-8987-4D3CE571A7C5}"/>
              </a:ext>
            </a:extLst>
          </p:cNvPr>
          <p:cNvSpPr txBox="1">
            <a:spLocks/>
          </p:cNvSpPr>
          <p:nvPr/>
        </p:nvSpPr>
        <p:spPr>
          <a:xfrm>
            <a:off x="2738400" y="1397000"/>
            <a:ext cx="6733626" cy="3114570"/>
          </a:xfrm>
          <a:prstGeom prst="rect">
            <a:avLst/>
          </a:prstGeom>
        </p:spPr>
        <p:txBody>
          <a:bodyPr vert="horz" lIns="68580" tIns="34290" rIns="68580" bIns="3429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pPr>
            <a:r>
              <a:rPr lang="en-GB" sz="13334" baseline="30000" dirty="0" err="1">
                <a:solidFill>
                  <a:srgbClr val="2484C6"/>
                </a:solidFill>
                <a:latin typeface="Montserrat"/>
              </a:rPr>
              <a:t>Tapadh</a:t>
            </a:r>
            <a:endParaRPr lang="en-GB" sz="13334" baseline="30000" dirty="0">
              <a:solidFill>
                <a:srgbClr val="2484C6"/>
              </a:solidFill>
              <a:latin typeface="Montserrat"/>
            </a:endParaRPr>
          </a:p>
          <a:p>
            <a:pPr algn="ctr">
              <a:lnSpc>
                <a:spcPct val="110000"/>
              </a:lnSpc>
            </a:pPr>
            <a:r>
              <a:rPr lang="en-GB" sz="13334" baseline="30000" dirty="0" err="1">
                <a:solidFill>
                  <a:srgbClr val="2484C6"/>
                </a:solidFill>
                <a:latin typeface="Montserrat"/>
              </a:rPr>
              <a:t>Leibh</a:t>
            </a:r>
            <a:endParaRPr lang="en-GB" sz="13334" baseline="30000" dirty="0">
              <a:solidFill>
                <a:srgbClr val="2484C6"/>
              </a:solidFill>
              <a:latin typeface="Montserrat"/>
            </a:endParaRPr>
          </a:p>
        </p:txBody>
      </p:sp>
      <p:sp>
        <p:nvSpPr>
          <p:cNvPr id="8" name="TextBox 7">
            <a:extLst>
              <a:ext uri="{FF2B5EF4-FFF2-40B4-BE49-F238E27FC236}">
                <a16:creationId xmlns:a16="http://schemas.microsoft.com/office/drawing/2014/main" id="{0B42566C-2EA6-4911-A534-D3CBD71F009A}"/>
              </a:ext>
            </a:extLst>
          </p:cNvPr>
          <p:cNvSpPr txBox="1"/>
          <p:nvPr/>
        </p:nvSpPr>
        <p:spPr>
          <a:xfrm>
            <a:off x="615024" y="4034058"/>
            <a:ext cx="11171497" cy="1200329"/>
          </a:xfrm>
          <a:prstGeom prst="rect">
            <a:avLst/>
          </a:prstGeom>
          <a:noFill/>
        </p:spPr>
        <p:txBody>
          <a:bodyPr wrap="square" rtlCol="0">
            <a:spAutoFit/>
          </a:bodyPr>
          <a:lstStyle/>
          <a:p>
            <a:pPr algn="ctr"/>
            <a:r>
              <a:rPr lang="en-GB" err="1">
                <a:solidFill>
                  <a:srgbClr val="666666"/>
                </a:solidFill>
                <a:latin typeface="Montserrat Medium" panose="00000600000000000000" pitchFamily="2" charset="0"/>
              </a:rPr>
              <a:t>Cuir</a:t>
            </a:r>
            <a:r>
              <a:rPr lang="en-GB">
                <a:solidFill>
                  <a:srgbClr val="666666"/>
                </a:solidFill>
                <a:latin typeface="Montserrat Medium" panose="00000600000000000000" pitchFamily="2" charset="0"/>
              </a:rPr>
              <a:t> </a:t>
            </a:r>
            <a:r>
              <a:rPr lang="en-GB" err="1">
                <a:solidFill>
                  <a:srgbClr val="666666"/>
                </a:solidFill>
                <a:latin typeface="Montserrat Medium" panose="00000600000000000000" pitchFamily="2" charset="0"/>
              </a:rPr>
              <a:t>fios</a:t>
            </a:r>
            <a:r>
              <a:rPr lang="en-GB">
                <a:solidFill>
                  <a:srgbClr val="666666"/>
                </a:solidFill>
                <a:latin typeface="Montserrat Medium" panose="00000600000000000000" pitchFamily="2" charset="0"/>
              </a:rPr>
              <a:t> </a:t>
            </a:r>
            <a:r>
              <a:rPr lang="en-GB" err="1">
                <a:solidFill>
                  <a:srgbClr val="666666"/>
                </a:solidFill>
                <a:latin typeface="Montserrat Medium" panose="00000600000000000000" pitchFamily="2" charset="0"/>
              </a:rPr>
              <a:t>thugam</a:t>
            </a:r>
            <a:r>
              <a:rPr lang="en-GB">
                <a:solidFill>
                  <a:srgbClr val="666666"/>
                </a:solidFill>
                <a:latin typeface="Montserrat Medium" panose="00000600000000000000" pitchFamily="2" charset="0"/>
              </a:rPr>
              <a:t>:</a:t>
            </a:r>
          </a:p>
          <a:p>
            <a:pPr algn="ctr"/>
            <a:br>
              <a:rPr lang="en-GB">
                <a:solidFill>
                  <a:srgbClr val="2484C6"/>
                </a:solidFill>
                <a:latin typeface="Montserrat Medium" panose="00000600000000000000" pitchFamily="2" charset="0"/>
              </a:rPr>
            </a:br>
            <a:r>
              <a:rPr lang="en-GB">
                <a:solidFill>
                  <a:srgbClr val="666666"/>
                </a:solidFill>
                <a:latin typeface="Montserrat Medium" panose="00000600000000000000" pitchFamily="2" charset="0"/>
              </a:rPr>
              <a:t>T: </a:t>
            </a:r>
            <a:r>
              <a:rPr lang="en-GB">
                <a:solidFill>
                  <a:srgbClr val="2484C6"/>
                </a:solidFill>
                <a:latin typeface="Montserrat" panose="00000500000000000000" pitchFamily="2" charset="0"/>
              </a:rPr>
              <a:t>01786 471333</a:t>
            </a:r>
          </a:p>
          <a:p>
            <a:pPr algn="ctr"/>
            <a:r>
              <a:rPr lang="en-GB">
                <a:solidFill>
                  <a:srgbClr val="666666"/>
                </a:solidFill>
                <a:latin typeface="Montserrat Medium" panose="00000600000000000000" pitchFamily="2" charset="0"/>
              </a:rPr>
              <a:t>E: </a:t>
            </a:r>
            <a:r>
              <a:rPr lang="en-GB">
                <a:solidFill>
                  <a:srgbClr val="2484C6"/>
                </a:solidFill>
                <a:latin typeface="Montserrat" panose="00000500000000000000" pitchFamily="2" charset="0"/>
              </a:rPr>
              <a:t>Jonathan.Angell@KeepScotlandBeautiful.org</a:t>
            </a:r>
          </a:p>
        </p:txBody>
      </p:sp>
      <p:grpSp>
        <p:nvGrpSpPr>
          <p:cNvPr id="2" name="Group 1">
            <a:extLst>
              <a:ext uri="{FF2B5EF4-FFF2-40B4-BE49-F238E27FC236}">
                <a16:creationId xmlns:a16="http://schemas.microsoft.com/office/drawing/2014/main" id="{49E44A7C-7730-BF34-749C-54EFD8AC7372}"/>
              </a:ext>
            </a:extLst>
          </p:cNvPr>
          <p:cNvGrpSpPr/>
          <p:nvPr/>
        </p:nvGrpSpPr>
        <p:grpSpPr>
          <a:xfrm>
            <a:off x="2825836" y="5670013"/>
            <a:ext cx="6887552" cy="345760"/>
            <a:chOff x="2797262" y="5942884"/>
            <a:chExt cx="6887552" cy="345760"/>
          </a:xfrm>
        </p:grpSpPr>
        <p:sp>
          <p:nvSpPr>
            <p:cNvPr id="3" name="TextBox 2">
              <a:extLst>
                <a:ext uri="{FF2B5EF4-FFF2-40B4-BE49-F238E27FC236}">
                  <a16:creationId xmlns:a16="http://schemas.microsoft.com/office/drawing/2014/main" id="{372116F0-EFA8-79DB-FC57-11BD36354D83}"/>
                </a:ext>
              </a:extLst>
            </p:cNvPr>
            <p:cNvSpPr txBox="1"/>
            <p:nvPr/>
          </p:nvSpPr>
          <p:spPr>
            <a:xfrm>
              <a:off x="2797262" y="5977265"/>
              <a:ext cx="1441634" cy="276999"/>
            </a:xfrm>
            <a:prstGeom prst="rect">
              <a:avLst/>
            </a:prstGeom>
            <a:noFill/>
          </p:spPr>
          <p:txBody>
            <a:bodyPr wrap="square" rtlCol="0">
              <a:spAutoFit/>
            </a:bodyPr>
            <a:lstStyle/>
            <a:p>
              <a:r>
                <a:rPr lang="en-GB" sz="1200">
                  <a:solidFill>
                    <a:srgbClr val="2484C6"/>
                  </a:solidFill>
                  <a:latin typeface="Montserrat" panose="00000500000000000000" pitchFamily="2" charset="0"/>
                </a:rPr>
                <a:t>@KSBScotland</a:t>
              </a:r>
            </a:p>
          </p:txBody>
        </p:sp>
        <p:grpSp>
          <p:nvGrpSpPr>
            <p:cNvPr id="4" name="Group 3">
              <a:extLst>
                <a:ext uri="{FF2B5EF4-FFF2-40B4-BE49-F238E27FC236}">
                  <a16:creationId xmlns:a16="http://schemas.microsoft.com/office/drawing/2014/main" id="{C68A379A-C6EB-0113-D079-7481386106B1}"/>
                </a:ext>
              </a:extLst>
            </p:cNvPr>
            <p:cNvGrpSpPr/>
            <p:nvPr/>
          </p:nvGrpSpPr>
          <p:grpSpPr>
            <a:xfrm>
              <a:off x="4906405" y="5957905"/>
              <a:ext cx="1568561" cy="315718"/>
              <a:chOff x="4851290" y="5972422"/>
              <a:chExt cx="1568561" cy="315718"/>
            </a:xfrm>
          </p:grpSpPr>
          <p:sp>
            <p:nvSpPr>
              <p:cNvPr id="10" name="TextBox 9">
                <a:extLst>
                  <a:ext uri="{FF2B5EF4-FFF2-40B4-BE49-F238E27FC236}">
                    <a16:creationId xmlns:a16="http://schemas.microsoft.com/office/drawing/2014/main" id="{4B6C065D-D562-2147-4059-BA45BE958AAB}"/>
                  </a:ext>
                </a:extLst>
              </p:cNvPr>
              <p:cNvSpPr txBox="1"/>
              <p:nvPr/>
            </p:nvSpPr>
            <p:spPr>
              <a:xfrm>
                <a:off x="5087763" y="5991782"/>
                <a:ext cx="1332088" cy="276999"/>
              </a:xfrm>
              <a:prstGeom prst="rect">
                <a:avLst/>
              </a:prstGeom>
              <a:noFill/>
            </p:spPr>
            <p:txBody>
              <a:bodyPr wrap="square" rtlCol="0">
                <a:spAutoFit/>
              </a:bodyPr>
              <a:lstStyle/>
              <a:p>
                <a:r>
                  <a:rPr lang="en-GB" sz="1200">
                    <a:solidFill>
                      <a:srgbClr val="2484C6"/>
                    </a:solidFill>
                    <a:latin typeface="Montserrat" panose="00000500000000000000" pitchFamily="2" charset="0"/>
                  </a:rPr>
                  <a:t>@KSBScotland</a:t>
                </a:r>
              </a:p>
            </p:txBody>
          </p:sp>
          <p:pic>
            <p:nvPicPr>
              <p:cNvPr id="12" name="Picture 11" descr="A blue letter f&#10;&#10;Description automatically generated">
                <a:extLst>
                  <a:ext uri="{FF2B5EF4-FFF2-40B4-BE49-F238E27FC236}">
                    <a16:creationId xmlns:a16="http://schemas.microsoft.com/office/drawing/2014/main" id="{99E75773-8DC6-22AF-8A6F-0C38EDBC36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51290" y="5972422"/>
                <a:ext cx="315718" cy="315718"/>
              </a:xfrm>
              <a:prstGeom prst="rect">
                <a:avLst/>
              </a:prstGeom>
            </p:spPr>
          </p:pic>
        </p:grpSp>
        <p:grpSp>
          <p:nvGrpSpPr>
            <p:cNvPr id="5" name="Group 4">
              <a:extLst>
                <a:ext uri="{FF2B5EF4-FFF2-40B4-BE49-F238E27FC236}">
                  <a16:creationId xmlns:a16="http://schemas.microsoft.com/office/drawing/2014/main" id="{377305DF-C343-652C-4ECA-2CAD195445E4}"/>
                </a:ext>
              </a:extLst>
            </p:cNvPr>
            <p:cNvGrpSpPr/>
            <p:nvPr/>
          </p:nvGrpSpPr>
          <p:grpSpPr>
            <a:xfrm>
              <a:off x="7142475" y="5942884"/>
              <a:ext cx="2542339" cy="345760"/>
              <a:chOff x="7161525" y="5957401"/>
              <a:chExt cx="2542339" cy="345760"/>
            </a:xfrm>
          </p:grpSpPr>
          <p:sp>
            <p:nvSpPr>
              <p:cNvPr id="6" name="TextBox 5">
                <a:extLst>
                  <a:ext uri="{FF2B5EF4-FFF2-40B4-BE49-F238E27FC236}">
                    <a16:creationId xmlns:a16="http://schemas.microsoft.com/office/drawing/2014/main" id="{282FAED6-A76B-89EE-4D98-B7B7686E61FA}"/>
                  </a:ext>
                </a:extLst>
              </p:cNvPr>
              <p:cNvSpPr txBox="1"/>
              <p:nvPr/>
            </p:nvSpPr>
            <p:spPr>
              <a:xfrm>
                <a:off x="7500615" y="5991782"/>
                <a:ext cx="2203249" cy="276999"/>
              </a:xfrm>
              <a:prstGeom prst="rect">
                <a:avLst/>
              </a:prstGeom>
              <a:noFill/>
            </p:spPr>
            <p:txBody>
              <a:bodyPr wrap="square" rtlCol="0">
                <a:spAutoFit/>
              </a:bodyPr>
              <a:lstStyle/>
              <a:p>
                <a:r>
                  <a:rPr lang="en-GB" sz="1200">
                    <a:solidFill>
                      <a:srgbClr val="2484C6"/>
                    </a:solidFill>
                    <a:latin typeface="Montserrat" panose="00000500000000000000" pitchFamily="2" charset="0"/>
                  </a:rPr>
                  <a:t>@Keep Scotland Beautiful</a:t>
                </a:r>
              </a:p>
            </p:txBody>
          </p:sp>
          <p:pic>
            <p:nvPicPr>
              <p:cNvPr id="7" name="Picture 6" descr="A blue square with white letters&#10;&#10;Description automatically generated">
                <a:extLst>
                  <a:ext uri="{FF2B5EF4-FFF2-40B4-BE49-F238E27FC236}">
                    <a16:creationId xmlns:a16="http://schemas.microsoft.com/office/drawing/2014/main" id="{214160EE-1467-328A-AB53-5682C17D01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1525" y="5957401"/>
                <a:ext cx="345760" cy="345760"/>
              </a:xfrm>
              <a:prstGeom prst="rect">
                <a:avLst/>
              </a:prstGeom>
            </p:spPr>
          </p:pic>
        </p:grpSp>
      </p:grpSp>
      <p:pic>
        <p:nvPicPr>
          <p:cNvPr id="13" name="Picture 12" descr="A blue x on a black background&#10;&#10;Description automatically generated">
            <a:extLst>
              <a:ext uri="{FF2B5EF4-FFF2-40B4-BE49-F238E27FC236}">
                <a16:creationId xmlns:a16="http://schemas.microsoft.com/office/drawing/2014/main" id="{D5154285-ECD3-2153-D7C3-ECAD38C5C4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2500" y="5704395"/>
            <a:ext cx="291802" cy="298367"/>
          </a:xfrm>
          <a:prstGeom prst="rect">
            <a:avLst/>
          </a:prstGeom>
        </p:spPr>
      </p:pic>
    </p:spTree>
    <p:extLst>
      <p:ext uri="{BB962C8B-B14F-4D97-AF65-F5344CB8AC3E}">
        <p14:creationId xmlns:p14="http://schemas.microsoft.com/office/powerpoint/2010/main" val="2242901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04351-2D91-C831-27EA-2AC3DC990F93}"/>
            </a:ext>
          </a:extLst>
        </p:cNvPr>
        <p:cNvGrpSpPr/>
        <p:nvPr/>
      </p:nvGrpSpPr>
      <p:grpSpPr>
        <a:xfrm>
          <a:off x="0" y="0"/>
          <a:ext cx="0" cy="0"/>
          <a:chOff x="0" y="0"/>
          <a:chExt cx="0" cy="0"/>
        </a:xfrm>
      </p:grpSpPr>
      <p:sp>
        <p:nvSpPr>
          <p:cNvPr id="14" name="object 3">
            <a:extLst>
              <a:ext uri="{FF2B5EF4-FFF2-40B4-BE49-F238E27FC236}">
                <a16:creationId xmlns:a16="http://schemas.microsoft.com/office/drawing/2014/main" id="{2EBE620A-8C30-D24E-FE21-A00A4C706AEC}"/>
              </a:ext>
            </a:extLst>
          </p:cNvPr>
          <p:cNvSpPr txBox="1">
            <a:spLocks/>
          </p:cNvSpPr>
          <p:nvPr/>
        </p:nvSpPr>
        <p:spPr>
          <a:xfrm>
            <a:off x="262384" y="274682"/>
            <a:ext cx="5285255" cy="997709"/>
          </a:xfrm>
          <a:prstGeom prst="rect">
            <a:avLst/>
          </a:prstGeom>
        </p:spPr>
        <p:txBody>
          <a:bodyPr vert="horz" wrap="square" lIns="0" tIns="12700" rIns="0" bIns="0" rtlCol="0">
            <a:spAutoFit/>
          </a:bodyPr>
          <a:lstStyle>
            <a:lvl1pPr>
              <a:defRPr sz="3300" b="0" i="0">
                <a:solidFill>
                  <a:srgbClr val="2581C4"/>
                </a:solidFill>
                <a:latin typeface="Montserrat"/>
                <a:ea typeface="+mj-ea"/>
                <a:cs typeface="Montserrat"/>
              </a:defRPr>
            </a:lvl1p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lang="en-GB" sz="3200" kern="0" spc="40" noProof="0" dirty="0">
                <a:solidFill>
                  <a:srgbClr val="2484C6"/>
                </a:solidFill>
                <a:latin typeface="Montserrat Medium" panose="00000600000000000000" pitchFamily="2" charset="0"/>
              </a:rPr>
              <a:t>By the end of the session, you will:</a:t>
            </a:r>
          </a:p>
        </p:txBody>
      </p:sp>
      <p:sp>
        <p:nvSpPr>
          <p:cNvPr id="2" name="TextBox 1">
            <a:extLst>
              <a:ext uri="{FF2B5EF4-FFF2-40B4-BE49-F238E27FC236}">
                <a16:creationId xmlns:a16="http://schemas.microsoft.com/office/drawing/2014/main" id="{C89194E5-E407-8BB1-D275-B3DC1F55CFF4}"/>
              </a:ext>
            </a:extLst>
          </p:cNvPr>
          <p:cNvSpPr txBox="1"/>
          <p:nvPr/>
        </p:nvSpPr>
        <p:spPr>
          <a:xfrm>
            <a:off x="262384" y="2047267"/>
            <a:ext cx="5099838" cy="3369449"/>
          </a:xfrm>
          <a:prstGeom prst="rect">
            <a:avLst/>
          </a:prstGeom>
          <a:noFill/>
        </p:spPr>
        <p:txBody>
          <a:bodyPr wrap="square">
            <a:spAutoFit/>
          </a:bodyPr>
          <a:lstStyle/>
          <a:p>
            <a:pPr marL="342900" lvl="0" indent="-342900">
              <a:lnSpc>
                <a:spcPct val="150000"/>
              </a:lnSpc>
              <a:buClr>
                <a:srgbClr val="2484C6"/>
              </a:buClr>
              <a:buFont typeface="Arial" panose="020B0604020202020204" pitchFamily="34" charset="0"/>
              <a:buChar char="•"/>
              <a:defRPr/>
            </a:pPr>
            <a:r>
              <a:rPr lang="en-GB" spc="-20" noProof="0" dirty="0">
                <a:solidFill>
                  <a:srgbClr val="666666"/>
                </a:solidFill>
                <a:latin typeface="Montserrat"/>
                <a:cs typeface="Montserrat"/>
              </a:rPr>
              <a:t>Have better awareness of One Planet Living and sustainable food choices.</a:t>
            </a:r>
          </a:p>
          <a:p>
            <a:pPr marL="342900" lvl="0" indent="-342900">
              <a:lnSpc>
                <a:spcPct val="150000"/>
              </a:lnSpc>
              <a:buClr>
                <a:srgbClr val="2484C6"/>
              </a:buClr>
              <a:buFont typeface="Arial" panose="020B0604020202020204" pitchFamily="34" charset="0"/>
              <a:buChar char="•"/>
              <a:defRPr/>
            </a:pPr>
            <a:endParaRPr lang="en-GB" spc="-20" noProof="0" dirty="0">
              <a:solidFill>
                <a:srgbClr val="666666"/>
              </a:solidFill>
              <a:latin typeface="Montserrat"/>
              <a:cs typeface="Montserrat"/>
            </a:endParaRPr>
          </a:p>
          <a:p>
            <a:pPr marL="342900" lvl="0" indent="-342900">
              <a:lnSpc>
                <a:spcPct val="150000"/>
              </a:lnSpc>
              <a:buClr>
                <a:srgbClr val="2484C6"/>
              </a:buClr>
              <a:buFont typeface="Arial" panose="020B0604020202020204" pitchFamily="34" charset="0"/>
              <a:buChar char="•"/>
              <a:defRPr/>
            </a:pPr>
            <a:r>
              <a:rPr lang="en-GB" spc="-20" noProof="0" dirty="0">
                <a:solidFill>
                  <a:srgbClr val="666666"/>
                </a:solidFill>
                <a:latin typeface="Montserrat"/>
                <a:cs typeface="Montserrat"/>
              </a:rPr>
              <a:t>Explore Gaelic food culture and traditional Scottish ingredients.</a:t>
            </a:r>
          </a:p>
          <a:p>
            <a:pPr lvl="0">
              <a:lnSpc>
                <a:spcPct val="150000"/>
              </a:lnSpc>
              <a:buClr>
                <a:srgbClr val="2484C6"/>
              </a:buClr>
              <a:defRPr/>
            </a:pPr>
            <a:endParaRPr lang="en-GB" spc="-20" noProof="0" dirty="0">
              <a:solidFill>
                <a:srgbClr val="666666"/>
              </a:solidFill>
              <a:latin typeface="Montserrat"/>
              <a:cs typeface="Montserrat"/>
            </a:endParaRPr>
          </a:p>
          <a:p>
            <a:pPr marL="342900" lvl="0" indent="-342900">
              <a:lnSpc>
                <a:spcPct val="150000"/>
              </a:lnSpc>
              <a:buClr>
                <a:srgbClr val="2484C6"/>
              </a:buClr>
              <a:buFont typeface="Arial" panose="020B0604020202020204" pitchFamily="34" charset="0"/>
              <a:buChar char="•"/>
              <a:defRPr/>
            </a:pPr>
            <a:r>
              <a:rPr lang="en-GB" spc="-20" noProof="0" dirty="0">
                <a:solidFill>
                  <a:srgbClr val="666666"/>
                </a:solidFill>
                <a:latin typeface="Montserrat"/>
                <a:cs typeface="Montserrat"/>
              </a:rPr>
              <a:t>Start to think about how best to run a One-Planet Picnic</a:t>
            </a:r>
            <a:endParaRPr kumimoji="0" lang="en-GB" b="0" i="0" u="none" strike="noStrike" kern="1200" cap="none" spc="-20" normalizeH="0" baseline="0" noProof="0" dirty="0">
              <a:ln>
                <a:noFill/>
              </a:ln>
              <a:solidFill>
                <a:srgbClr val="666666"/>
              </a:solidFill>
              <a:effectLst/>
              <a:uLnTx/>
              <a:uFillTx/>
              <a:latin typeface="Montserrat"/>
              <a:cs typeface="Montserrat"/>
            </a:endParaRPr>
          </a:p>
        </p:txBody>
      </p:sp>
      <p:pic>
        <p:nvPicPr>
          <p:cNvPr id="3074" name="Picture 2" descr="A group of children looking at a map&#10;&#10;AI-generated content may be incorrect.">
            <a:extLst>
              <a:ext uri="{FF2B5EF4-FFF2-40B4-BE49-F238E27FC236}">
                <a16:creationId xmlns:a16="http://schemas.microsoft.com/office/drawing/2014/main" id="{EEEC87E8-CDD4-9489-3D1A-94CE49079F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056" r="30504"/>
          <a:stretch/>
        </p:blipFill>
        <p:spPr bwMode="auto">
          <a:xfrm>
            <a:off x="5472382" y="0"/>
            <a:ext cx="671961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99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Shape, circle&#10;&#10;Description automatically generated">
            <a:extLst>
              <a:ext uri="{FF2B5EF4-FFF2-40B4-BE49-F238E27FC236}">
                <a16:creationId xmlns:a16="http://schemas.microsoft.com/office/drawing/2014/main" id="{9A770299-27DF-3635-9A3D-3896F243B1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1025" y="1554909"/>
            <a:ext cx="4544756" cy="3280417"/>
          </a:xfrm>
          <a:prstGeom prst="rect">
            <a:avLst/>
          </a:prstGeom>
        </p:spPr>
      </p:pic>
      <p:sp>
        <p:nvSpPr>
          <p:cNvPr id="2" name="TextBox 1">
            <a:extLst>
              <a:ext uri="{FF2B5EF4-FFF2-40B4-BE49-F238E27FC236}">
                <a16:creationId xmlns:a16="http://schemas.microsoft.com/office/drawing/2014/main" id="{49D491DB-F6B0-A63D-C043-A3B7E0918C93}"/>
              </a:ext>
            </a:extLst>
          </p:cNvPr>
          <p:cNvSpPr txBox="1"/>
          <p:nvPr/>
        </p:nvSpPr>
        <p:spPr>
          <a:xfrm>
            <a:off x="5306837" y="360326"/>
            <a:ext cx="6793878" cy="1323439"/>
          </a:xfrm>
          <a:prstGeom prst="rect">
            <a:avLst/>
          </a:prstGeom>
          <a:noFill/>
          <a:effectLst>
            <a:softEdge rad="63500"/>
          </a:effectLst>
        </p:spPr>
        <p:txBody>
          <a:bodyPr wrap="square" lIns="91440" tIns="45720" rIns="91440" bIns="45720" rtlCol="0" anchor="t">
            <a:spAutoFit/>
          </a:bodyPr>
          <a:lstStyle/>
          <a:p>
            <a:pPr algn="ctr">
              <a:defRPr/>
            </a:pPr>
            <a:r>
              <a:rPr lang="gd-GB" sz="4000" b="1" dirty="0">
                <a:solidFill>
                  <a:srgbClr val="2484C6"/>
                </a:solidFill>
                <a:latin typeface="Montserrat" pitchFamily="2" charset="0"/>
                <a:cs typeface="Dreaming Outloud Pro" panose="03050502040302030504" pitchFamily="66" charset="0"/>
              </a:rPr>
              <a:t>1. </a:t>
            </a:r>
            <a:r>
              <a:rPr lang="gd-GB" sz="4000" b="1" dirty="0" err="1">
                <a:solidFill>
                  <a:srgbClr val="2484C6"/>
                </a:solidFill>
                <a:latin typeface="Montserrat" pitchFamily="2" charset="0"/>
                <a:cs typeface="Dreaming Outloud Pro" panose="03050502040302030504" pitchFamily="66" charset="0"/>
              </a:rPr>
              <a:t>What</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are</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your</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favourite</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foods</a:t>
            </a:r>
            <a:r>
              <a:rPr lang="en-GB" sz="4000" b="1" dirty="0">
                <a:solidFill>
                  <a:srgbClr val="00B259"/>
                </a:solidFill>
                <a:latin typeface="Montserrat" pitchFamily="2" charset="0"/>
                <a:cs typeface="Dreaming Outloud Pro" panose="03050502040302030504" pitchFamily="66" charset="0"/>
              </a:rPr>
              <a:t>?</a:t>
            </a:r>
            <a:endParaRPr kumimoji="0" lang="gd-GB" sz="4000" b="1" i="0" u="none" strike="noStrike" kern="1200" cap="none" spc="0" normalizeH="0" baseline="0" noProof="0" dirty="0">
              <a:ln>
                <a:noFill/>
              </a:ln>
              <a:solidFill>
                <a:srgbClr val="00B259"/>
              </a:solidFill>
              <a:effectLst/>
              <a:uLnTx/>
              <a:uFillTx/>
              <a:latin typeface="Montserrat" pitchFamily="2" charset="0"/>
              <a:cs typeface="Dreaming Outloud Pro" panose="03050502040302030504" pitchFamily="66" charset="0"/>
            </a:endParaRPr>
          </a:p>
        </p:txBody>
      </p:sp>
      <p:pic>
        <p:nvPicPr>
          <p:cNvPr id="3" name="Graphic 6" descr="Stopwatch 75% with solid fill">
            <a:extLst>
              <a:ext uri="{FF2B5EF4-FFF2-40B4-BE49-F238E27FC236}">
                <a16:creationId xmlns:a16="http://schemas.microsoft.com/office/drawing/2014/main" id="{DB213B25-9237-236F-486F-E715942A518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95828" y="1683765"/>
            <a:ext cx="1745235" cy="1745235"/>
          </a:xfrm>
          <a:prstGeom prst="rect">
            <a:avLst/>
          </a:prstGeom>
        </p:spPr>
      </p:pic>
      <p:sp>
        <p:nvSpPr>
          <p:cNvPr id="6" name="TextBox 1">
            <a:extLst>
              <a:ext uri="{FF2B5EF4-FFF2-40B4-BE49-F238E27FC236}">
                <a16:creationId xmlns:a16="http://schemas.microsoft.com/office/drawing/2014/main" id="{AF215CC8-DDB7-AACB-83AB-D53271A28957}"/>
              </a:ext>
            </a:extLst>
          </p:cNvPr>
          <p:cNvSpPr txBox="1"/>
          <p:nvPr/>
        </p:nvSpPr>
        <p:spPr>
          <a:xfrm>
            <a:off x="5495828" y="3622757"/>
            <a:ext cx="6415898" cy="1323439"/>
          </a:xfrm>
          <a:prstGeom prst="rect">
            <a:avLst/>
          </a:prstGeom>
          <a:noFill/>
          <a:effectLst>
            <a:softEdge rad="63500"/>
          </a:effectLst>
        </p:spPr>
        <p:txBody>
          <a:bodyPr wrap="square" lIns="91440" tIns="45720" rIns="91440" bIns="45720" rtlCol="0" anchor="t">
            <a:spAutoFit/>
          </a:bodyPr>
          <a:lstStyle/>
          <a:p>
            <a:pPr algn="ctr">
              <a:defRPr/>
            </a:pPr>
            <a:r>
              <a:rPr lang="gd-GB" sz="4000" b="1" dirty="0">
                <a:solidFill>
                  <a:srgbClr val="2484C6"/>
                </a:solidFill>
                <a:latin typeface="Montserrat" pitchFamily="2" charset="0"/>
                <a:cs typeface="Dreaming Outloud Pro" panose="03050502040302030504" pitchFamily="66" charset="0"/>
              </a:rPr>
              <a:t>2. </a:t>
            </a:r>
            <a:r>
              <a:rPr lang="gd-GB" sz="4000" b="1" dirty="0" err="1">
                <a:solidFill>
                  <a:srgbClr val="2484C6"/>
                </a:solidFill>
                <a:latin typeface="Montserrat" pitchFamily="2" charset="0"/>
                <a:cs typeface="Dreaming Outloud Pro" panose="03050502040302030504" pitchFamily="66" charset="0"/>
              </a:rPr>
              <a:t>What</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are</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sustainable</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foods</a:t>
            </a:r>
            <a:r>
              <a:rPr lang="en-GB" sz="4000" b="1" dirty="0">
                <a:solidFill>
                  <a:srgbClr val="00B259"/>
                </a:solidFill>
                <a:latin typeface="Montserrat" pitchFamily="2" charset="0"/>
                <a:cs typeface="Dreaming Outloud Pro" panose="03050502040302030504" pitchFamily="66" charset="0"/>
              </a:rPr>
              <a:t>?</a:t>
            </a:r>
            <a:endParaRPr kumimoji="0" lang="gd-GB" sz="4000" b="1" i="0" u="none" strike="noStrike" kern="1200" cap="none" spc="0" normalizeH="0" baseline="0" noProof="0" dirty="0">
              <a:ln>
                <a:noFill/>
              </a:ln>
              <a:solidFill>
                <a:srgbClr val="00B259"/>
              </a:solidFill>
              <a:effectLst/>
              <a:uLnTx/>
              <a:uFillTx/>
              <a:latin typeface="Montserrat" pitchFamily="2" charset="0"/>
              <a:cs typeface="Dreaming Outloud Pro" panose="03050502040302030504" pitchFamily="66" charset="0"/>
            </a:endParaRPr>
          </a:p>
        </p:txBody>
      </p:sp>
      <p:pic>
        <p:nvPicPr>
          <p:cNvPr id="9" name="Graphic 6" descr="Stopwatch 75% with solid fill">
            <a:extLst>
              <a:ext uri="{FF2B5EF4-FFF2-40B4-BE49-F238E27FC236}">
                <a16:creationId xmlns:a16="http://schemas.microsoft.com/office/drawing/2014/main" id="{7102B488-8167-7430-186C-435784CB610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31158" y="1683765"/>
            <a:ext cx="1745235" cy="1745235"/>
          </a:xfrm>
          <a:prstGeom prst="rect">
            <a:avLst/>
          </a:prstGeom>
        </p:spPr>
      </p:pic>
      <p:pic>
        <p:nvPicPr>
          <p:cNvPr id="10" name="Graphic 6" descr="Stopwatch 75% with solid fill">
            <a:extLst>
              <a:ext uri="{FF2B5EF4-FFF2-40B4-BE49-F238E27FC236}">
                <a16:creationId xmlns:a16="http://schemas.microsoft.com/office/drawing/2014/main" id="{C22FF421-D674-4756-DD36-5F18231FF72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66491" y="1780643"/>
            <a:ext cx="1745235" cy="1745235"/>
          </a:xfrm>
          <a:prstGeom prst="rect">
            <a:avLst/>
          </a:prstGeom>
        </p:spPr>
      </p:pic>
      <p:pic>
        <p:nvPicPr>
          <p:cNvPr id="12" name="Graphic 6" descr="Stopwatch 75% with solid fill">
            <a:extLst>
              <a:ext uri="{FF2B5EF4-FFF2-40B4-BE49-F238E27FC236}">
                <a16:creationId xmlns:a16="http://schemas.microsoft.com/office/drawing/2014/main" id="{37626B85-E391-3012-0679-FE1E54D0F6F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95827" y="5043075"/>
            <a:ext cx="1745235" cy="1745235"/>
          </a:xfrm>
          <a:prstGeom prst="rect">
            <a:avLst/>
          </a:prstGeom>
        </p:spPr>
      </p:pic>
      <p:pic>
        <p:nvPicPr>
          <p:cNvPr id="13" name="Graphic 6" descr="Stopwatch 75% with solid fill">
            <a:extLst>
              <a:ext uri="{FF2B5EF4-FFF2-40B4-BE49-F238E27FC236}">
                <a16:creationId xmlns:a16="http://schemas.microsoft.com/office/drawing/2014/main" id="{BFDEF00D-4900-0221-065D-EC3A5307E75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31158" y="5043075"/>
            <a:ext cx="1745235" cy="1745235"/>
          </a:xfrm>
          <a:prstGeom prst="rect">
            <a:avLst/>
          </a:prstGeom>
        </p:spPr>
      </p:pic>
      <p:pic>
        <p:nvPicPr>
          <p:cNvPr id="14" name="Graphic 6" descr="Stopwatch 75% with solid fill">
            <a:extLst>
              <a:ext uri="{FF2B5EF4-FFF2-40B4-BE49-F238E27FC236}">
                <a16:creationId xmlns:a16="http://schemas.microsoft.com/office/drawing/2014/main" id="{81E97912-5DC8-E0B3-BACF-4633613C508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166491" y="5043074"/>
            <a:ext cx="1745235" cy="1745235"/>
          </a:xfrm>
          <a:prstGeom prst="rect">
            <a:avLst/>
          </a:prstGeom>
        </p:spPr>
      </p:pic>
    </p:spTree>
    <p:extLst>
      <p:ext uri="{BB962C8B-B14F-4D97-AF65-F5344CB8AC3E}">
        <p14:creationId xmlns:p14="http://schemas.microsoft.com/office/powerpoint/2010/main" val="363940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60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60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heel(1)">
                                      <p:cBhvr>
                                        <p:cTn id="17" dur="60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60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600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heel(1)">
                                      <p:cBhvr>
                                        <p:cTn id="32" dur="60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21" presetClass="entr" presetSubtype="1" fill="hold"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heel(1)">
                                      <p:cBhvr>
                                        <p:cTn id="41" dur="600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600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21" presetClass="entr" presetSubtype="1"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wheel(1)">
                                      <p:cBhvr>
                                        <p:cTn id="51" dur="600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21" presetClass="entr" presetSubtype="1"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heel(1)">
                                      <p:cBhvr>
                                        <p:cTn id="56" dur="60000"/>
                                        <p:tgtEl>
                                          <p:spTgt spid="13"/>
                                        </p:tgtEl>
                                      </p:cBhvr>
                                    </p:animEffect>
                                  </p:childTnLst>
                                </p:cTn>
                              </p:par>
                            </p:childTnLst>
                          </p:cTn>
                        </p:par>
                      </p:childTnLst>
                    </p:cTn>
                  </p:par>
                  <p:par>
                    <p:cTn id="57" fill="hold">
                      <p:stCondLst>
                        <p:cond delay="indefinite"/>
                      </p:stCondLst>
                      <p:childTnLst>
                        <p:par>
                          <p:cTn id="58" fill="hold">
                            <p:stCondLst>
                              <p:cond delay="0"/>
                            </p:stCondLst>
                            <p:childTnLst>
                              <p:par>
                                <p:cTn id="59" presetID="21" presetClass="entr" presetSubtype="1" fill="hold" nodeType="clickEffect">
                                  <p:stCondLst>
                                    <p:cond delay="0"/>
                                  </p:stCondLst>
                                  <p:childTnLst>
                                    <p:set>
                                      <p:cBhvr>
                                        <p:cTn id="60" dur="1" fill="hold">
                                          <p:stCondLst>
                                            <p:cond delay="0"/>
                                          </p:stCondLst>
                                        </p:cTn>
                                        <p:tgtEl>
                                          <p:spTgt spid="14"/>
                                        </p:tgtEl>
                                        <p:attrNameLst>
                                          <p:attrName>style.visibility</p:attrName>
                                        </p:attrNameLst>
                                      </p:cBhvr>
                                      <p:to>
                                        <p:strVal val="visible"/>
                                      </p:to>
                                    </p:set>
                                    <p:animEffect transition="in" filter="wheel(1)">
                                      <p:cBhvr>
                                        <p:cTn id="61" dur="60000"/>
                                        <p:tgtEl>
                                          <p:spTgt spid="14"/>
                                        </p:tgtEl>
                                      </p:cBhvr>
                                    </p:animEffect>
                                  </p:childTnLst>
                                </p:cTn>
                              </p:par>
                            </p:childTnLst>
                          </p:cTn>
                        </p:par>
                      </p:childTnLst>
                    </p:cTn>
                  </p:par>
                  <p:par>
                    <p:cTn id="62" fill="hold">
                      <p:stCondLst>
                        <p:cond delay="indefinite"/>
                      </p:stCondLst>
                      <p:childTnLst>
                        <p:par>
                          <p:cTn id="63" fill="hold">
                            <p:stCondLst>
                              <p:cond delay="0"/>
                            </p:stCondLst>
                            <p:childTnLst>
                              <p:par>
                                <p:cTn id="64" presetID="21" presetClass="entr" presetSubtype="1" fill="hold" nodeType="clickEffect">
                                  <p:stCondLst>
                                    <p:cond delay="0"/>
                                  </p:stCondLst>
                                  <p:childTnLst>
                                    <p:set>
                                      <p:cBhvr>
                                        <p:cTn id="65" dur="1" fill="hold">
                                          <p:stCondLst>
                                            <p:cond delay="0"/>
                                          </p:stCondLst>
                                        </p:cTn>
                                        <p:tgtEl>
                                          <p:spTgt spid="14"/>
                                        </p:tgtEl>
                                        <p:attrNameLst>
                                          <p:attrName>style.visibility</p:attrName>
                                        </p:attrNameLst>
                                      </p:cBhvr>
                                      <p:to>
                                        <p:strVal val="visible"/>
                                      </p:to>
                                    </p:set>
                                    <p:animEffect transition="in" filter="wheel(1)">
                                      <p:cBhvr>
                                        <p:cTn id="66" dur="60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4F5724D-4402-8B01-38ED-FB664CDB28C9}"/>
              </a:ext>
            </a:extLst>
          </p:cNvPr>
          <p:cNvSpPr txBox="1"/>
          <p:nvPr/>
        </p:nvSpPr>
        <p:spPr>
          <a:xfrm>
            <a:off x="-385010" y="296158"/>
            <a:ext cx="9352547" cy="707886"/>
          </a:xfrm>
          <a:prstGeom prst="rect">
            <a:avLst/>
          </a:prstGeom>
          <a:noFill/>
          <a:effectLst>
            <a:softEdge rad="63500"/>
          </a:effectLst>
        </p:spPr>
        <p:txBody>
          <a:bodyPr wrap="square" lIns="91440" tIns="45720" rIns="91440" bIns="45720" rtlCol="0" anchor="t">
            <a:spAutoFit/>
          </a:bodyPr>
          <a:lstStyle/>
          <a:p>
            <a:pPr algn="ctr">
              <a:defRPr/>
            </a:pPr>
            <a:r>
              <a:rPr lang="gd-GB" sz="4000" b="1" dirty="0" err="1">
                <a:solidFill>
                  <a:srgbClr val="2484C6"/>
                </a:solidFill>
                <a:latin typeface="Montserrat" pitchFamily="2" charset="0"/>
                <a:cs typeface="Dreaming Outloud Pro" panose="03050502040302030504" pitchFamily="66" charset="0"/>
              </a:rPr>
              <a:t>What</a:t>
            </a:r>
            <a:r>
              <a:rPr lang="gd-GB" sz="4000" b="1" dirty="0">
                <a:solidFill>
                  <a:srgbClr val="2484C6"/>
                </a:solidFill>
                <a:latin typeface="Montserrat" pitchFamily="2" charset="0"/>
                <a:cs typeface="Dreaming Outloud Pro" panose="03050502040302030504" pitchFamily="66" charset="0"/>
              </a:rPr>
              <a:t> is a </a:t>
            </a:r>
            <a:r>
              <a:rPr lang="gd-GB" sz="4000" b="1" dirty="0" err="1">
                <a:solidFill>
                  <a:srgbClr val="2484C6"/>
                </a:solidFill>
                <a:latin typeface="Montserrat" pitchFamily="2" charset="0"/>
                <a:cs typeface="Dreaming Outloud Pro" panose="03050502040302030504" pitchFamily="66" charset="0"/>
              </a:rPr>
              <a:t>One</a:t>
            </a:r>
            <a:r>
              <a:rPr lang="gd-GB" sz="4000" b="1" dirty="0">
                <a:solidFill>
                  <a:srgbClr val="2484C6"/>
                </a:solidFill>
                <a:latin typeface="Montserrat" pitchFamily="2" charset="0"/>
                <a:cs typeface="Dreaming Outloud Pro" panose="03050502040302030504" pitchFamily="66" charset="0"/>
              </a:rPr>
              <a:t> </a:t>
            </a:r>
            <a:r>
              <a:rPr lang="gd-GB" sz="4000" b="1" dirty="0" err="1">
                <a:solidFill>
                  <a:srgbClr val="2484C6"/>
                </a:solidFill>
                <a:latin typeface="Montserrat" pitchFamily="2" charset="0"/>
                <a:cs typeface="Dreaming Outloud Pro" panose="03050502040302030504" pitchFamily="66" charset="0"/>
              </a:rPr>
              <a:t>Planet</a:t>
            </a:r>
            <a:r>
              <a:rPr lang="gd-GB" sz="4000" b="1" dirty="0">
                <a:solidFill>
                  <a:srgbClr val="2484C6"/>
                </a:solidFill>
                <a:latin typeface="Montserrat" pitchFamily="2" charset="0"/>
                <a:cs typeface="Dreaming Outloud Pro" panose="03050502040302030504" pitchFamily="66" charset="0"/>
              </a:rPr>
              <a:t> Picnic</a:t>
            </a:r>
            <a:r>
              <a:rPr lang="en-GB" sz="4000" b="1" dirty="0">
                <a:solidFill>
                  <a:srgbClr val="00B259"/>
                </a:solidFill>
                <a:latin typeface="Montserrat" pitchFamily="2" charset="0"/>
                <a:cs typeface="Dreaming Outloud Pro" panose="03050502040302030504" pitchFamily="66" charset="0"/>
              </a:rPr>
              <a:t>?</a:t>
            </a:r>
            <a:endParaRPr kumimoji="0" lang="gd-GB" sz="4000" b="1" i="0" u="none" strike="noStrike" kern="1200" cap="none" spc="0" normalizeH="0" baseline="0" noProof="0" dirty="0">
              <a:ln>
                <a:noFill/>
              </a:ln>
              <a:solidFill>
                <a:srgbClr val="00B259"/>
              </a:solidFill>
              <a:effectLst/>
              <a:uLnTx/>
              <a:uFillTx/>
              <a:latin typeface="Montserrat" pitchFamily="2" charset="0"/>
              <a:cs typeface="Dreaming Outloud Pro" panose="03050502040302030504" pitchFamily="66" charset="0"/>
            </a:endParaRPr>
          </a:p>
        </p:txBody>
      </p:sp>
      <p:sp>
        <p:nvSpPr>
          <p:cNvPr id="3" name="TextBox 1">
            <a:extLst>
              <a:ext uri="{FF2B5EF4-FFF2-40B4-BE49-F238E27FC236}">
                <a16:creationId xmlns:a16="http://schemas.microsoft.com/office/drawing/2014/main" id="{DDAA4431-AB79-6775-5DA6-B57F33B58B77}"/>
              </a:ext>
            </a:extLst>
          </p:cNvPr>
          <p:cNvSpPr txBox="1"/>
          <p:nvPr/>
        </p:nvSpPr>
        <p:spPr>
          <a:xfrm>
            <a:off x="1419726" y="1034458"/>
            <a:ext cx="9352547" cy="1200329"/>
          </a:xfrm>
          <a:prstGeom prst="rect">
            <a:avLst/>
          </a:prstGeom>
          <a:noFill/>
          <a:effectLst>
            <a:softEdge rad="63500"/>
          </a:effectLst>
        </p:spPr>
        <p:txBody>
          <a:bodyPr wrap="square" lIns="91440" tIns="45720" rIns="91440" bIns="45720" rtlCol="0" anchor="t">
            <a:spAutoFit/>
          </a:bodyPr>
          <a:lstStyle/>
          <a:p>
            <a:pPr algn="ctr">
              <a:defRPr/>
            </a:pPr>
            <a:r>
              <a:rPr lang="en-GB" sz="3600" dirty="0">
                <a:solidFill>
                  <a:srgbClr val="2484C6"/>
                </a:solidFill>
                <a:latin typeface="Montserrat" pitchFamily="2" charset="0"/>
                <a:cs typeface="Dreaming Outloud Pro" panose="03050502040302030504" pitchFamily="66" charset="0"/>
              </a:rPr>
              <a:t>The difference between a One Planet Picnic</a:t>
            </a:r>
            <a:r>
              <a:rPr lang="gd-GB" sz="3600" dirty="0">
                <a:solidFill>
                  <a:srgbClr val="2484C6"/>
                </a:solidFill>
                <a:latin typeface="Montserrat" pitchFamily="2" charset="0"/>
                <a:cs typeface="Dreaming Outloud Pro" panose="03050502040302030504" pitchFamily="66" charset="0"/>
              </a:rPr>
              <a:t> </a:t>
            </a:r>
            <a:r>
              <a:rPr lang="en-GB" sz="3600" dirty="0">
                <a:solidFill>
                  <a:srgbClr val="2484C6"/>
                </a:solidFill>
                <a:latin typeface="Montserrat" pitchFamily="2" charset="0"/>
                <a:cs typeface="Dreaming Outloud Pro" panose="03050502040302030504" pitchFamily="66" charset="0"/>
              </a:rPr>
              <a:t>and other picnics is that:</a:t>
            </a:r>
          </a:p>
        </p:txBody>
      </p:sp>
      <p:sp>
        <p:nvSpPr>
          <p:cNvPr id="4" name="TextBox 9">
            <a:extLst>
              <a:ext uri="{FF2B5EF4-FFF2-40B4-BE49-F238E27FC236}">
                <a16:creationId xmlns:a16="http://schemas.microsoft.com/office/drawing/2014/main" id="{1ECF90A8-75ED-3BBC-EBA4-F49E7895F4B1}"/>
              </a:ext>
            </a:extLst>
          </p:cNvPr>
          <p:cNvSpPr txBox="1"/>
          <p:nvPr/>
        </p:nvSpPr>
        <p:spPr>
          <a:xfrm>
            <a:off x="203107" y="2521878"/>
            <a:ext cx="6841929" cy="523220"/>
          </a:xfrm>
          <a:prstGeom prst="rect">
            <a:avLst/>
          </a:prstGeom>
          <a:noFill/>
        </p:spPr>
        <p:txBody>
          <a:bodyPr wrap="square" rtlCol="0">
            <a:spAutoFit/>
          </a:bodyPr>
          <a:lstStyle/>
          <a:p>
            <a:pPr algn="ctr"/>
            <a:r>
              <a:rPr lang="en-GB" sz="2800" dirty="0">
                <a:solidFill>
                  <a:srgbClr val="00B259"/>
                </a:solidFill>
                <a:latin typeface="Montserrat Medium" pitchFamily="2" charset="0"/>
              </a:rPr>
              <a:t>A One Planet Picnic is “good for you</a:t>
            </a:r>
            <a:endParaRPr lang="en-GB" sz="1600" dirty="0">
              <a:solidFill>
                <a:srgbClr val="00B259"/>
              </a:solidFill>
              <a:latin typeface="Montserrat Medium" pitchFamily="2" charset="0"/>
            </a:endParaRPr>
          </a:p>
        </p:txBody>
      </p:sp>
      <p:pic>
        <p:nvPicPr>
          <p:cNvPr id="7" name="Picture 7" descr="A group of people sitting at a park&#10;&#10;Description automatically generated">
            <a:extLst>
              <a:ext uri="{FF2B5EF4-FFF2-40B4-BE49-F238E27FC236}">
                <a16:creationId xmlns:a16="http://schemas.microsoft.com/office/drawing/2014/main" id="{1D5C7B05-2EC3-7806-D019-0D59D1EE31BF}"/>
              </a:ext>
            </a:extLst>
          </p:cNvPr>
          <p:cNvPicPr>
            <a:picLocks noChangeAspect="1"/>
          </p:cNvPicPr>
          <p:nvPr/>
        </p:nvPicPr>
        <p:blipFill rotWithShape="1">
          <a:blip r:embed="rId3">
            <a:extLst>
              <a:ext uri="{28A0092B-C50C-407E-A947-70E740481C1C}">
                <a14:useLocalDpi xmlns:a14="http://schemas.microsoft.com/office/drawing/2010/main" val="0"/>
              </a:ext>
            </a:extLst>
          </a:blip>
          <a:srcRect l="18660" t="14524" r="16825" b="17859"/>
          <a:stretch/>
        </p:blipFill>
        <p:spPr>
          <a:xfrm>
            <a:off x="1683205" y="3749853"/>
            <a:ext cx="2608058" cy="1823734"/>
          </a:xfrm>
          <a:prstGeom prst="rect">
            <a:avLst/>
          </a:prstGeom>
        </p:spPr>
      </p:pic>
      <p:sp>
        <p:nvSpPr>
          <p:cNvPr id="8" name="TextBox 8">
            <a:extLst>
              <a:ext uri="{FF2B5EF4-FFF2-40B4-BE49-F238E27FC236}">
                <a16:creationId xmlns:a16="http://schemas.microsoft.com/office/drawing/2014/main" id="{CC6406E7-C8FD-F884-6333-A045C7D75364}"/>
              </a:ext>
            </a:extLst>
          </p:cNvPr>
          <p:cNvSpPr txBox="1"/>
          <p:nvPr/>
        </p:nvSpPr>
        <p:spPr>
          <a:xfrm>
            <a:off x="5549158" y="4275841"/>
            <a:ext cx="1093685" cy="584775"/>
          </a:xfrm>
          <a:prstGeom prst="rect">
            <a:avLst/>
          </a:prstGeom>
          <a:noFill/>
        </p:spPr>
        <p:txBody>
          <a:bodyPr wrap="square" rtlCol="0">
            <a:spAutoFit/>
          </a:bodyPr>
          <a:lstStyle/>
          <a:p>
            <a:r>
              <a:rPr lang="en-GB" sz="3200" dirty="0">
                <a:solidFill>
                  <a:srgbClr val="00B259"/>
                </a:solidFill>
              </a:rPr>
              <a:t>a</a:t>
            </a:r>
            <a:r>
              <a:rPr lang="gd-GB" sz="3200" dirty="0" err="1">
                <a:solidFill>
                  <a:srgbClr val="00B259"/>
                </a:solidFill>
              </a:rPr>
              <a:t>nd</a:t>
            </a:r>
            <a:endParaRPr lang="en-GB" sz="3200" dirty="0">
              <a:solidFill>
                <a:srgbClr val="00B259"/>
              </a:solidFill>
            </a:endParaRPr>
          </a:p>
        </p:txBody>
      </p:sp>
      <p:sp>
        <p:nvSpPr>
          <p:cNvPr id="6" name="Freeform 3">
            <a:extLst>
              <a:ext uri="{FF2B5EF4-FFF2-40B4-BE49-F238E27FC236}">
                <a16:creationId xmlns:a16="http://schemas.microsoft.com/office/drawing/2014/main" id="{D604D886-E2FB-C3F3-50F5-7FB71EE78203}"/>
              </a:ext>
            </a:extLst>
          </p:cNvPr>
          <p:cNvSpPr/>
          <p:nvPr/>
        </p:nvSpPr>
        <p:spPr>
          <a:xfrm>
            <a:off x="7900739" y="3782423"/>
            <a:ext cx="2000848" cy="1791164"/>
          </a:xfrm>
          <a:custGeom>
            <a:avLst/>
            <a:gdLst/>
            <a:ahLst/>
            <a:cxnLst/>
            <a:rect l="l" t="t" r="r" b="b"/>
            <a:pathLst>
              <a:path w="5893436" h="5886069">
                <a:moveTo>
                  <a:pt x="0" y="0"/>
                </a:moveTo>
                <a:lnTo>
                  <a:pt x="5893436" y="0"/>
                </a:lnTo>
                <a:lnTo>
                  <a:pt x="5893436" y="5886069"/>
                </a:lnTo>
                <a:lnTo>
                  <a:pt x="0" y="588606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gd-GB"/>
          </a:p>
        </p:txBody>
      </p:sp>
      <p:sp>
        <p:nvSpPr>
          <p:cNvPr id="5" name="TextBox 9">
            <a:extLst>
              <a:ext uri="{FF2B5EF4-FFF2-40B4-BE49-F238E27FC236}">
                <a16:creationId xmlns:a16="http://schemas.microsoft.com/office/drawing/2014/main" id="{68BCD186-B3CD-6DAE-0ABC-EA32ABA9269A}"/>
              </a:ext>
            </a:extLst>
          </p:cNvPr>
          <p:cNvSpPr txBox="1"/>
          <p:nvPr/>
        </p:nvSpPr>
        <p:spPr>
          <a:xfrm>
            <a:off x="6642843" y="2521878"/>
            <a:ext cx="5346050" cy="523220"/>
          </a:xfrm>
          <a:prstGeom prst="rect">
            <a:avLst/>
          </a:prstGeom>
          <a:noFill/>
        </p:spPr>
        <p:txBody>
          <a:bodyPr wrap="square" rtlCol="0">
            <a:spAutoFit/>
          </a:bodyPr>
          <a:lstStyle/>
          <a:p>
            <a:pPr algn="ctr"/>
            <a:r>
              <a:rPr lang="en-GB" sz="2800" dirty="0">
                <a:solidFill>
                  <a:srgbClr val="00B259"/>
                </a:solidFill>
                <a:latin typeface="Montserrat Medium" pitchFamily="2" charset="0"/>
              </a:rPr>
              <a:t>and good for the planet!”</a:t>
            </a:r>
            <a:endParaRPr lang="en-GB" sz="1600" dirty="0">
              <a:solidFill>
                <a:srgbClr val="00B259"/>
              </a:solidFill>
              <a:latin typeface="Montserrat Medium" pitchFamily="2" charset="0"/>
            </a:endParaRPr>
          </a:p>
        </p:txBody>
      </p:sp>
    </p:spTree>
    <p:extLst>
      <p:ext uri="{BB962C8B-B14F-4D97-AF65-F5344CB8AC3E}">
        <p14:creationId xmlns:p14="http://schemas.microsoft.com/office/powerpoint/2010/main" val="245398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8" grpId="0"/>
      <p:bldP spid="6"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F98D8-4361-9D9D-0DD6-D78F3AFB2281}"/>
            </a:ext>
          </a:extLst>
        </p:cNvPr>
        <p:cNvGrpSpPr/>
        <p:nvPr/>
      </p:nvGrpSpPr>
      <p:grpSpPr>
        <a:xfrm>
          <a:off x="0" y="0"/>
          <a:ext cx="0" cy="0"/>
          <a:chOff x="0" y="0"/>
          <a:chExt cx="0" cy="0"/>
        </a:xfrm>
      </p:grpSpPr>
      <p:pic>
        <p:nvPicPr>
          <p:cNvPr id="7" name="Dealbh 6" descr="Dealbh sa bheil bogsa&#10;&#10;Dh’fhaoidte gum bi susbaint a ghineas AI ceàrr.">
            <a:extLst>
              <a:ext uri="{FF2B5EF4-FFF2-40B4-BE49-F238E27FC236}">
                <a16:creationId xmlns:a16="http://schemas.microsoft.com/office/drawing/2014/main" id="{1857EAC5-E4B2-123F-27F4-7D78862DB629}"/>
              </a:ext>
            </a:extLst>
          </p:cNvPr>
          <p:cNvPicPr>
            <a:picLocks noChangeAspect="1"/>
          </p:cNvPicPr>
          <p:nvPr/>
        </p:nvPicPr>
        <p:blipFill>
          <a:blip r:embed="rId3">
            <a:extLst>
              <a:ext uri="{28A0092B-C50C-407E-A947-70E740481C1C}">
                <a14:useLocalDpi xmlns:a14="http://schemas.microsoft.com/office/drawing/2010/main" val="0"/>
              </a:ext>
            </a:extLst>
          </a:blip>
          <a:srcRect l="15974" r="25731"/>
          <a:stretch>
            <a:fillRect/>
          </a:stretch>
        </p:blipFill>
        <p:spPr>
          <a:xfrm>
            <a:off x="5809931" y="3408336"/>
            <a:ext cx="1866707" cy="3202944"/>
          </a:xfrm>
          <a:prstGeom prst="rect">
            <a:avLst/>
          </a:prstGeom>
        </p:spPr>
      </p:pic>
      <p:sp>
        <p:nvSpPr>
          <p:cNvPr id="4" name="TextBox 6">
            <a:extLst>
              <a:ext uri="{FF2B5EF4-FFF2-40B4-BE49-F238E27FC236}">
                <a16:creationId xmlns:a16="http://schemas.microsoft.com/office/drawing/2014/main" id="{6F40CCAC-EADA-0038-CFBC-3662768B8916}"/>
              </a:ext>
            </a:extLst>
          </p:cNvPr>
          <p:cNvSpPr txBox="1"/>
          <p:nvPr/>
        </p:nvSpPr>
        <p:spPr>
          <a:xfrm>
            <a:off x="637174" y="1612799"/>
            <a:ext cx="12192000" cy="584775"/>
          </a:xfrm>
          <a:prstGeom prst="rect">
            <a:avLst/>
          </a:prstGeom>
          <a:noFill/>
        </p:spPr>
        <p:txBody>
          <a:bodyPr wrap="square" rtlCol="0">
            <a:spAutoFit/>
          </a:bodyPr>
          <a:lstStyle/>
          <a:p>
            <a:r>
              <a:rPr lang="gd-GB" sz="3200" dirty="0">
                <a:solidFill>
                  <a:srgbClr val="FFC000"/>
                </a:solidFill>
                <a:latin typeface="Montserrat Medium" pitchFamily="2" charset="0"/>
              </a:rPr>
              <a:t>1. </a:t>
            </a:r>
            <a:r>
              <a:rPr lang="gd-GB" sz="3200" dirty="0" err="1">
                <a:solidFill>
                  <a:srgbClr val="2484C6"/>
                </a:solidFill>
                <a:latin typeface="Montserrat Medium" pitchFamily="2" charset="0"/>
              </a:rPr>
              <a:t>Reduce</a:t>
            </a:r>
            <a:r>
              <a:rPr lang="gd-GB" sz="3200" dirty="0">
                <a:solidFill>
                  <a:srgbClr val="2484C6"/>
                </a:solidFill>
                <a:latin typeface="Montserrat Medium" pitchFamily="2" charset="0"/>
              </a:rPr>
              <a:t> </a:t>
            </a:r>
            <a:r>
              <a:rPr lang="gd-GB" sz="3200" dirty="0" err="1">
                <a:solidFill>
                  <a:srgbClr val="2484C6"/>
                </a:solidFill>
                <a:latin typeface="Montserrat Medium" pitchFamily="2" charset="0"/>
              </a:rPr>
              <a:t>waste</a:t>
            </a:r>
            <a:r>
              <a:rPr lang="en-GB" sz="3200" dirty="0">
                <a:solidFill>
                  <a:srgbClr val="2484C6"/>
                </a:solidFill>
                <a:latin typeface="Montserrat Medium" pitchFamily="2" charset="0"/>
              </a:rPr>
              <a:t>:</a:t>
            </a:r>
          </a:p>
        </p:txBody>
      </p:sp>
      <p:pic>
        <p:nvPicPr>
          <p:cNvPr id="18" name="Picture 18" descr="A basket of potato chips next to a jar of sauce&#10;&#10;AI-generated content may be incorrect.">
            <a:extLst>
              <a:ext uri="{FF2B5EF4-FFF2-40B4-BE49-F238E27FC236}">
                <a16:creationId xmlns:a16="http://schemas.microsoft.com/office/drawing/2014/main" id="{EF84179D-A3D3-B857-8846-40C672B93CB6}"/>
              </a:ext>
            </a:extLst>
          </p:cNvPr>
          <p:cNvPicPr>
            <a:picLocks noChangeAspect="1"/>
          </p:cNvPicPr>
          <p:nvPr/>
        </p:nvPicPr>
        <p:blipFill>
          <a:blip r:embed="rId4">
            <a:extLst>
              <a:ext uri="{28A0092B-C50C-407E-A947-70E740481C1C}">
                <a14:useLocalDpi xmlns:a14="http://schemas.microsoft.com/office/drawing/2010/main" val="0"/>
              </a:ext>
            </a:extLst>
          </a:blip>
          <a:srcRect l="-165" t="961" r="21462" b="425"/>
          <a:stretch>
            <a:fillRect/>
          </a:stretch>
        </p:blipFill>
        <p:spPr>
          <a:xfrm>
            <a:off x="8331336" y="4458124"/>
            <a:ext cx="1908794" cy="1511459"/>
          </a:xfrm>
          <a:prstGeom prst="rect">
            <a:avLst/>
          </a:prstGeom>
        </p:spPr>
      </p:pic>
      <p:cxnSp>
        <p:nvCxnSpPr>
          <p:cNvPr id="19" name="Ceangladair dìreach 18">
            <a:extLst>
              <a:ext uri="{FF2B5EF4-FFF2-40B4-BE49-F238E27FC236}">
                <a16:creationId xmlns:a16="http://schemas.microsoft.com/office/drawing/2014/main" id="{FB472128-EAF9-0430-64ED-46470EA1A583}"/>
              </a:ext>
            </a:extLst>
          </p:cNvPr>
          <p:cNvCxnSpPr>
            <a:cxnSpLocks/>
          </p:cNvCxnSpPr>
          <p:nvPr/>
        </p:nvCxnSpPr>
        <p:spPr>
          <a:xfrm>
            <a:off x="8143465" y="2611392"/>
            <a:ext cx="0" cy="377104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Ceangladair dìreach 19">
            <a:extLst>
              <a:ext uri="{FF2B5EF4-FFF2-40B4-BE49-F238E27FC236}">
                <a16:creationId xmlns:a16="http://schemas.microsoft.com/office/drawing/2014/main" id="{D997F2C0-F0B4-D06C-457B-B09FBD3A9A9B}"/>
              </a:ext>
            </a:extLst>
          </p:cNvPr>
          <p:cNvCxnSpPr>
            <a:cxnSpLocks/>
          </p:cNvCxnSpPr>
          <p:nvPr/>
        </p:nvCxnSpPr>
        <p:spPr>
          <a:xfrm flipH="1">
            <a:off x="2520467" y="2734430"/>
            <a:ext cx="14983" cy="3648002"/>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Ceangladair dìreach 20">
            <a:extLst>
              <a:ext uri="{FF2B5EF4-FFF2-40B4-BE49-F238E27FC236}">
                <a16:creationId xmlns:a16="http://schemas.microsoft.com/office/drawing/2014/main" id="{E1B589DE-D05A-B435-1D48-2D937BD2B1E6}"/>
              </a:ext>
            </a:extLst>
          </p:cNvPr>
          <p:cNvCxnSpPr>
            <a:cxnSpLocks/>
          </p:cNvCxnSpPr>
          <p:nvPr/>
        </p:nvCxnSpPr>
        <p:spPr>
          <a:xfrm>
            <a:off x="5527828" y="2747471"/>
            <a:ext cx="0" cy="3634961"/>
          </a:xfrm>
          <a:prstGeom prst="line">
            <a:avLst/>
          </a:prstGeom>
        </p:spPr>
        <p:style>
          <a:lnRef idx="2">
            <a:schemeClr val="accent1"/>
          </a:lnRef>
          <a:fillRef idx="0">
            <a:schemeClr val="accent1"/>
          </a:fillRef>
          <a:effectRef idx="1">
            <a:schemeClr val="accent1"/>
          </a:effectRef>
          <a:fontRef idx="minor">
            <a:schemeClr val="tx1"/>
          </a:fontRef>
        </p:style>
      </p:cxnSp>
      <p:pic>
        <p:nvPicPr>
          <p:cNvPr id="22" name="Picture 6">
            <a:extLst>
              <a:ext uri="{FF2B5EF4-FFF2-40B4-BE49-F238E27FC236}">
                <a16:creationId xmlns:a16="http://schemas.microsoft.com/office/drawing/2014/main" id="{5DD8CC08-1AB7-F91B-BD32-BC4B3DF6BD81}"/>
              </a:ext>
            </a:extLst>
          </p:cNvPr>
          <p:cNvPicPr>
            <a:picLocks noChangeAspect="1"/>
          </p:cNvPicPr>
          <p:nvPr/>
        </p:nvPicPr>
        <p:blipFill>
          <a:blip r:embed="rId5"/>
          <a:srcRect l="18518" t="13921" r="20721" b="7621"/>
          <a:stretch>
            <a:fillRect/>
          </a:stretch>
        </p:blipFill>
        <p:spPr>
          <a:xfrm>
            <a:off x="6926812" y="5222552"/>
            <a:ext cx="375691" cy="693019"/>
          </a:xfrm>
          <a:prstGeom prst="rect">
            <a:avLst/>
          </a:prstGeom>
        </p:spPr>
      </p:pic>
      <p:pic>
        <p:nvPicPr>
          <p:cNvPr id="23" name="Dealbh 22">
            <a:extLst>
              <a:ext uri="{FF2B5EF4-FFF2-40B4-BE49-F238E27FC236}">
                <a16:creationId xmlns:a16="http://schemas.microsoft.com/office/drawing/2014/main" id="{FDD775F4-674A-2769-0349-0079448EB123}"/>
              </a:ext>
            </a:extLst>
          </p:cNvPr>
          <p:cNvPicPr>
            <a:picLocks noChangeAspect="1"/>
          </p:cNvPicPr>
          <p:nvPr/>
        </p:nvPicPr>
        <p:blipFill>
          <a:blip r:embed="rId6"/>
          <a:stretch>
            <a:fillRect/>
          </a:stretch>
        </p:blipFill>
        <p:spPr>
          <a:xfrm>
            <a:off x="259192" y="4286761"/>
            <a:ext cx="2085127" cy="1854186"/>
          </a:xfrm>
          <a:prstGeom prst="rect">
            <a:avLst/>
          </a:prstGeom>
        </p:spPr>
      </p:pic>
      <p:pic>
        <p:nvPicPr>
          <p:cNvPr id="25" name="Dealbh 24" descr="Food on picnic blanket lying on beach">
            <a:extLst>
              <a:ext uri="{FF2B5EF4-FFF2-40B4-BE49-F238E27FC236}">
                <a16:creationId xmlns:a16="http://schemas.microsoft.com/office/drawing/2014/main" id="{44232CC4-BCF0-0E06-06EF-26A3AD7F433F}"/>
              </a:ext>
            </a:extLst>
          </p:cNvPr>
          <p:cNvPicPr>
            <a:picLocks noChangeAspect="1"/>
          </p:cNvPicPr>
          <p:nvPr/>
        </p:nvPicPr>
        <p:blipFill>
          <a:blip r:embed="rId7">
            <a:extLst>
              <a:ext uri="{28A0092B-C50C-407E-A947-70E740481C1C}">
                <a14:useLocalDpi xmlns:a14="http://schemas.microsoft.com/office/drawing/2010/main" val="0"/>
              </a:ext>
            </a:extLst>
          </a:blip>
          <a:srcRect l="8561" t="46231" r="16325" b="18406"/>
          <a:stretch>
            <a:fillRect/>
          </a:stretch>
        </p:blipFill>
        <p:spPr>
          <a:xfrm>
            <a:off x="2658712" y="4221021"/>
            <a:ext cx="2536475" cy="1791493"/>
          </a:xfrm>
          <a:prstGeom prst="rect">
            <a:avLst/>
          </a:prstGeom>
        </p:spPr>
      </p:pic>
      <p:sp>
        <p:nvSpPr>
          <p:cNvPr id="28" name="TextBox 1">
            <a:extLst>
              <a:ext uri="{FF2B5EF4-FFF2-40B4-BE49-F238E27FC236}">
                <a16:creationId xmlns:a16="http://schemas.microsoft.com/office/drawing/2014/main" id="{D64C240B-78A3-08E1-4ACC-983F4E23C90A}"/>
              </a:ext>
            </a:extLst>
          </p:cNvPr>
          <p:cNvSpPr txBox="1"/>
          <p:nvPr/>
        </p:nvSpPr>
        <p:spPr>
          <a:xfrm>
            <a:off x="615769" y="814228"/>
            <a:ext cx="10302235" cy="584775"/>
          </a:xfrm>
          <a:prstGeom prst="rect">
            <a:avLst/>
          </a:prstGeom>
          <a:noFill/>
          <a:effectLst>
            <a:softEdge rad="63500"/>
          </a:effectLst>
        </p:spPr>
        <p:txBody>
          <a:bodyPr wrap="square" lIns="91440" tIns="45720" rIns="91440" bIns="45720" rtlCol="0" anchor="t">
            <a:spAutoFit/>
          </a:bodyPr>
          <a:lstStyle/>
          <a:p>
            <a:r>
              <a:rPr lang="en-GB" sz="3200" b="1" dirty="0">
                <a:solidFill>
                  <a:srgbClr val="FFC000"/>
                </a:solidFill>
                <a:latin typeface="Montserrat Medium" pitchFamily="2" charset="0"/>
              </a:rPr>
              <a:t>Question</a:t>
            </a:r>
            <a:r>
              <a:rPr lang="gd-GB" sz="3200" b="1" dirty="0">
                <a:solidFill>
                  <a:srgbClr val="FFC000"/>
                </a:solidFill>
                <a:latin typeface="Montserrat Medium" pitchFamily="2" charset="0"/>
              </a:rPr>
              <a:t>:</a:t>
            </a:r>
            <a:r>
              <a:rPr lang="en-GB" sz="3200" b="1" dirty="0">
                <a:solidFill>
                  <a:srgbClr val="FFC000"/>
                </a:solidFill>
                <a:latin typeface="Montserrat Medium" pitchFamily="2" charset="0"/>
              </a:rPr>
              <a:t> </a:t>
            </a:r>
            <a:r>
              <a:rPr lang="en-GB" sz="3200" dirty="0">
                <a:solidFill>
                  <a:srgbClr val="2484C6"/>
                </a:solidFill>
                <a:latin typeface="Montserrat Medium" pitchFamily="2" charset="0"/>
              </a:rPr>
              <a:t>How do I make it a One Planet Picnic?</a:t>
            </a:r>
            <a:endParaRPr lang="en-GB" sz="3200" dirty="0">
              <a:solidFill>
                <a:srgbClr val="2484C6"/>
              </a:solidFill>
              <a:latin typeface="Montserrat Medium" pitchFamily="2" charset="0"/>
              <a:cs typeface="Arial"/>
            </a:endParaRPr>
          </a:p>
        </p:txBody>
      </p:sp>
      <p:pic>
        <p:nvPicPr>
          <p:cNvPr id="12" name="Picture 8">
            <a:extLst>
              <a:ext uri="{FF2B5EF4-FFF2-40B4-BE49-F238E27FC236}">
                <a16:creationId xmlns:a16="http://schemas.microsoft.com/office/drawing/2014/main" id="{92E508D8-738C-CF89-F339-D2E1E5769384}"/>
              </a:ext>
            </a:extLst>
          </p:cNvPr>
          <p:cNvPicPr>
            <a:picLocks noChangeAspect="1"/>
          </p:cNvPicPr>
          <p:nvPr/>
        </p:nvPicPr>
        <p:blipFill>
          <a:blip r:embed="rId8"/>
          <a:stretch>
            <a:fillRect/>
          </a:stretch>
        </p:blipFill>
        <p:spPr>
          <a:xfrm>
            <a:off x="6813813" y="4419259"/>
            <a:ext cx="588865" cy="713178"/>
          </a:xfrm>
          <a:prstGeom prst="rect">
            <a:avLst/>
          </a:prstGeom>
        </p:spPr>
      </p:pic>
      <p:cxnSp>
        <p:nvCxnSpPr>
          <p:cNvPr id="31" name="Ceangladair le saighead dhìreach 30">
            <a:extLst>
              <a:ext uri="{FF2B5EF4-FFF2-40B4-BE49-F238E27FC236}">
                <a16:creationId xmlns:a16="http://schemas.microsoft.com/office/drawing/2014/main" id="{DE570210-45DE-48A9-0E3F-52B4A15B4D25}"/>
              </a:ext>
            </a:extLst>
          </p:cNvPr>
          <p:cNvCxnSpPr>
            <a:cxnSpLocks/>
          </p:cNvCxnSpPr>
          <p:nvPr/>
        </p:nvCxnSpPr>
        <p:spPr>
          <a:xfrm flipH="1" flipV="1">
            <a:off x="6306848" y="3794084"/>
            <a:ext cx="559631" cy="1774977"/>
          </a:xfrm>
          <a:prstGeom prst="straightConnector1">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38" name="TextBox 15">
            <a:extLst>
              <a:ext uri="{FF2B5EF4-FFF2-40B4-BE49-F238E27FC236}">
                <a16:creationId xmlns:a16="http://schemas.microsoft.com/office/drawing/2014/main" id="{77B1D52C-5FD0-892E-6173-5D3C9DADFD6C}"/>
              </a:ext>
            </a:extLst>
          </p:cNvPr>
          <p:cNvSpPr txBox="1"/>
          <p:nvPr/>
        </p:nvSpPr>
        <p:spPr>
          <a:xfrm>
            <a:off x="5625361" y="2433710"/>
            <a:ext cx="2649967" cy="461665"/>
          </a:xfrm>
          <a:prstGeom prst="rect">
            <a:avLst/>
          </a:prstGeom>
          <a:noFill/>
        </p:spPr>
        <p:txBody>
          <a:bodyPr wrap="square" rtlCol="0">
            <a:spAutoFit/>
          </a:bodyPr>
          <a:lstStyle/>
          <a:p>
            <a:pPr algn="ctr"/>
            <a:r>
              <a:rPr lang="gd-GB" sz="2400" b="1" dirty="0" err="1">
                <a:solidFill>
                  <a:srgbClr val="2484C6"/>
                </a:solidFill>
                <a:latin typeface="Montserrat" panose="00000500000000000000" pitchFamily="2" charset="0"/>
              </a:rPr>
              <a:t>Compostable</a:t>
            </a:r>
            <a:endParaRPr lang="gd-GB" sz="2400" b="1" dirty="0">
              <a:solidFill>
                <a:srgbClr val="2484C6"/>
              </a:solidFill>
              <a:latin typeface="Montserrat" panose="00000500000000000000" pitchFamily="2" charset="0"/>
            </a:endParaRPr>
          </a:p>
        </p:txBody>
      </p:sp>
      <p:cxnSp>
        <p:nvCxnSpPr>
          <p:cNvPr id="44" name="Ceangladair: Lùbte 43">
            <a:extLst>
              <a:ext uri="{FF2B5EF4-FFF2-40B4-BE49-F238E27FC236}">
                <a16:creationId xmlns:a16="http://schemas.microsoft.com/office/drawing/2014/main" id="{43E35C0A-9A86-7062-C5AD-1C301D206986}"/>
              </a:ext>
            </a:extLst>
          </p:cNvPr>
          <p:cNvCxnSpPr>
            <a:cxnSpLocks/>
          </p:cNvCxnSpPr>
          <p:nvPr/>
        </p:nvCxnSpPr>
        <p:spPr>
          <a:xfrm rot="5400000" flipH="1" flipV="1">
            <a:off x="6739278" y="3447301"/>
            <a:ext cx="1334580" cy="504363"/>
          </a:xfrm>
          <a:prstGeom prst="curvedConnector3">
            <a:avLst>
              <a:gd name="adj1" fmla="val 31068"/>
            </a:avLst>
          </a:prstGeom>
          <a:ln w="57150">
            <a:tailEnd type="triangle"/>
          </a:ln>
        </p:spPr>
        <p:style>
          <a:lnRef idx="2">
            <a:schemeClr val="accent1"/>
          </a:lnRef>
          <a:fillRef idx="0">
            <a:schemeClr val="accent1"/>
          </a:fillRef>
          <a:effectRef idx="1">
            <a:schemeClr val="accent1"/>
          </a:effectRef>
          <a:fontRef idx="minor">
            <a:schemeClr val="tx1"/>
          </a:fontRef>
        </p:style>
      </p:cxnSp>
      <p:sp>
        <p:nvSpPr>
          <p:cNvPr id="59" name="TextBox 15">
            <a:extLst>
              <a:ext uri="{FF2B5EF4-FFF2-40B4-BE49-F238E27FC236}">
                <a16:creationId xmlns:a16="http://schemas.microsoft.com/office/drawing/2014/main" id="{6BFAA587-4C26-3E7B-EA15-6767FB678D52}"/>
              </a:ext>
            </a:extLst>
          </p:cNvPr>
          <p:cNvSpPr txBox="1"/>
          <p:nvPr/>
        </p:nvSpPr>
        <p:spPr>
          <a:xfrm>
            <a:off x="8135420" y="2858636"/>
            <a:ext cx="2104710" cy="1200329"/>
          </a:xfrm>
          <a:prstGeom prst="rect">
            <a:avLst/>
          </a:prstGeom>
          <a:noFill/>
        </p:spPr>
        <p:txBody>
          <a:bodyPr wrap="square" rtlCol="0">
            <a:spAutoFit/>
          </a:bodyPr>
          <a:lstStyle/>
          <a:p>
            <a:pPr algn="ctr"/>
            <a:r>
              <a:rPr lang="gd-GB" sz="2400" b="1" dirty="0" err="1">
                <a:solidFill>
                  <a:srgbClr val="2484C6"/>
                </a:solidFill>
                <a:latin typeface="Montserrat" panose="00000500000000000000" pitchFamily="2" charset="0"/>
              </a:rPr>
              <a:t>Home</a:t>
            </a:r>
            <a:r>
              <a:rPr lang="gd-GB" sz="2400" b="1" dirty="0">
                <a:solidFill>
                  <a:srgbClr val="2484C6"/>
                </a:solidFill>
                <a:latin typeface="Montserrat" panose="00000500000000000000" pitchFamily="2" charset="0"/>
              </a:rPr>
              <a:t> </a:t>
            </a:r>
            <a:r>
              <a:rPr lang="gd-GB" sz="2400" b="1" dirty="0" err="1">
                <a:solidFill>
                  <a:srgbClr val="2484C6"/>
                </a:solidFill>
                <a:latin typeface="Montserrat" panose="00000500000000000000" pitchFamily="2" charset="0"/>
              </a:rPr>
              <a:t>grown</a:t>
            </a:r>
            <a:r>
              <a:rPr lang="gd-GB" sz="2400" b="1" dirty="0">
                <a:solidFill>
                  <a:srgbClr val="2484C6"/>
                </a:solidFill>
                <a:latin typeface="Montserrat" panose="00000500000000000000" pitchFamily="2" charset="0"/>
              </a:rPr>
              <a:t> and </a:t>
            </a:r>
            <a:r>
              <a:rPr lang="gd-GB" sz="2400" b="1" dirty="0" err="1">
                <a:solidFill>
                  <a:srgbClr val="2484C6"/>
                </a:solidFill>
                <a:latin typeface="Montserrat" panose="00000500000000000000" pitchFamily="2" charset="0"/>
              </a:rPr>
              <a:t>made</a:t>
            </a:r>
            <a:r>
              <a:rPr lang="gd-GB" sz="2400" b="1" dirty="0">
                <a:solidFill>
                  <a:srgbClr val="2484C6"/>
                </a:solidFill>
                <a:latin typeface="Montserrat" panose="00000500000000000000" pitchFamily="2" charset="0"/>
              </a:rPr>
              <a:t> </a:t>
            </a:r>
            <a:r>
              <a:rPr lang="gd-GB" sz="2400" b="1" dirty="0" err="1">
                <a:solidFill>
                  <a:srgbClr val="2484C6"/>
                </a:solidFill>
                <a:latin typeface="Montserrat" panose="00000500000000000000" pitchFamily="2" charset="0"/>
              </a:rPr>
              <a:t>food</a:t>
            </a:r>
            <a:endParaRPr lang="gd-GB" sz="2400" b="1" dirty="0">
              <a:solidFill>
                <a:srgbClr val="2484C6"/>
              </a:solidFill>
              <a:latin typeface="Montserrat" panose="00000500000000000000" pitchFamily="2" charset="0"/>
            </a:endParaRPr>
          </a:p>
        </p:txBody>
      </p:sp>
      <p:sp>
        <p:nvSpPr>
          <p:cNvPr id="60" name="TextBox 15">
            <a:extLst>
              <a:ext uri="{FF2B5EF4-FFF2-40B4-BE49-F238E27FC236}">
                <a16:creationId xmlns:a16="http://schemas.microsoft.com/office/drawing/2014/main" id="{400E7E57-6029-3AD6-B43A-FA3D4D504C23}"/>
              </a:ext>
            </a:extLst>
          </p:cNvPr>
          <p:cNvSpPr txBox="1"/>
          <p:nvPr/>
        </p:nvSpPr>
        <p:spPr>
          <a:xfrm>
            <a:off x="74621" y="3043303"/>
            <a:ext cx="2438154" cy="830997"/>
          </a:xfrm>
          <a:prstGeom prst="rect">
            <a:avLst/>
          </a:prstGeom>
          <a:noFill/>
        </p:spPr>
        <p:txBody>
          <a:bodyPr wrap="square" rtlCol="0">
            <a:spAutoFit/>
          </a:bodyPr>
          <a:lstStyle/>
          <a:p>
            <a:pPr algn="ctr"/>
            <a:r>
              <a:rPr lang="gd-GB" sz="2400" b="1" dirty="0" err="1">
                <a:solidFill>
                  <a:srgbClr val="2484C6"/>
                </a:solidFill>
                <a:latin typeface="Montserrat" panose="00000500000000000000" pitchFamily="2" charset="0"/>
              </a:rPr>
              <a:t>Less</a:t>
            </a:r>
            <a:r>
              <a:rPr lang="gd-GB" sz="2400" b="1" dirty="0">
                <a:solidFill>
                  <a:srgbClr val="2484C6"/>
                </a:solidFill>
                <a:latin typeface="Montserrat" panose="00000500000000000000" pitchFamily="2" charset="0"/>
              </a:rPr>
              <a:t> </a:t>
            </a:r>
            <a:r>
              <a:rPr lang="gd-GB" sz="2400" b="1" dirty="0" err="1">
                <a:solidFill>
                  <a:srgbClr val="2484C6"/>
                </a:solidFill>
                <a:latin typeface="Montserrat" panose="00000500000000000000" pitchFamily="2" charset="0"/>
              </a:rPr>
              <a:t>food</a:t>
            </a:r>
            <a:r>
              <a:rPr lang="gd-GB" sz="2400" b="1" dirty="0">
                <a:solidFill>
                  <a:srgbClr val="2484C6"/>
                </a:solidFill>
                <a:latin typeface="Montserrat" panose="00000500000000000000" pitchFamily="2" charset="0"/>
              </a:rPr>
              <a:t>  </a:t>
            </a:r>
            <a:r>
              <a:rPr lang="gd-GB" sz="2400" b="1" dirty="0" err="1">
                <a:solidFill>
                  <a:srgbClr val="2484C6"/>
                </a:solidFill>
                <a:latin typeface="Montserrat" panose="00000500000000000000" pitchFamily="2" charset="0"/>
              </a:rPr>
              <a:t>packaging</a:t>
            </a:r>
            <a:r>
              <a:rPr lang="gd-GB" sz="2400" b="1" dirty="0">
                <a:solidFill>
                  <a:srgbClr val="2484C6"/>
                </a:solidFill>
                <a:latin typeface="Montserrat" panose="00000500000000000000" pitchFamily="2" charset="0"/>
              </a:rPr>
              <a:t>...</a:t>
            </a:r>
          </a:p>
        </p:txBody>
      </p:sp>
      <p:sp>
        <p:nvSpPr>
          <p:cNvPr id="61" name="TextBox 15">
            <a:extLst>
              <a:ext uri="{FF2B5EF4-FFF2-40B4-BE49-F238E27FC236}">
                <a16:creationId xmlns:a16="http://schemas.microsoft.com/office/drawing/2014/main" id="{C62B8E68-9D3A-CD99-70D4-77B085D61049}"/>
              </a:ext>
            </a:extLst>
          </p:cNvPr>
          <p:cNvSpPr txBox="1"/>
          <p:nvPr/>
        </p:nvSpPr>
        <p:spPr>
          <a:xfrm>
            <a:off x="2658711" y="3043303"/>
            <a:ext cx="2536474" cy="830997"/>
          </a:xfrm>
          <a:prstGeom prst="rect">
            <a:avLst/>
          </a:prstGeom>
          <a:noFill/>
        </p:spPr>
        <p:txBody>
          <a:bodyPr wrap="square" rtlCol="0">
            <a:spAutoFit/>
          </a:bodyPr>
          <a:lstStyle/>
          <a:p>
            <a:pPr algn="ctr"/>
            <a:r>
              <a:rPr lang="gd-GB" sz="2400" b="1" dirty="0">
                <a:solidFill>
                  <a:srgbClr val="2484C6"/>
                </a:solidFill>
                <a:latin typeface="Montserrat" panose="00000500000000000000" pitchFamily="2" charset="0"/>
              </a:rPr>
              <a:t>...</a:t>
            </a:r>
            <a:r>
              <a:rPr lang="gd-GB" sz="2400" b="1" dirty="0" err="1">
                <a:solidFill>
                  <a:srgbClr val="2484C6"/>
                </a:solidFill>
                <a:latin typeface="Montserrat" panose="00000500000000000000" pitchFamily="2" charset="0"/>
              </a:rPr>
              <a:t>avoid</a:t>
            </a:r>
            <a:r>
              <a:rPr lang="gd-GB" sz="2400" b="1" dirty="0">
                <a:solidFill>
                  <a:srgbClr val="2484C6"/>
                </a:solidFill>
                <a:latin typeface="Montserrat" panose="00000500000000000000" pitchFamily="2" charset="0"/>
              </a:rPr>
              <a:t> </a:t>
            </a:r>
            <a:r>
              <a:rPr lang="gd-GB" sz="2400" b="1" dirty="0" err="1">
                <a:solidFill>
                  <a:srgbClr val="2484C6"/>
                </a:solidFill>
                <a:latin typeface="Montserrat" panose="00000500000000000000" pitchFamily="2" charset="0"/>
              </a:rPr>
              <a:t>single-use</a:t>
            </a:r>
            <a:r>
              <a:rPr lang="gd-GB" sz="2400" b="1" dirty="0">
                <a:solidFill>
                  <a:srgbClr val="2484C6"/>
                </a:solidFill>
                <a:latin typeface="Montserrat" panose="00000500000000000000" pitchFamily="2" charset="0"/>
              </a:rPr>
              <a:t> </a:t>
            </a:r>
            <a:r>
              <a:rPr lang="gd-GB" sz="2400" b="1" dirty="0" err="1">
                <a:solidFill>
                  <a:srgbClr val="2484C6"/>
                </a:solidFill>
                <a:latin typeface="Montserrat" panose="00000500000000000000" pitchFamily="2" charset="0"/>
              </a:rPr>
              <a:t>items</a:t>
            </a:r>
            <a:r>
              <a:rPr lang="gd-GB" sz="2400" b="1" dirty="0">
                <a:solidFill>
                  <a:srgbClr val="2484C6"/>
                </a:solidFill>
                <a:latin typeface="Montserrat" panose="00000500000000000000" pitchFamily="2" charset="0"/>
              </a:rPr>
              <a:t>.</a:t>
            </a:r>
          </a:p>
        </p:txBody>
      </p:sp>
      <p:sp>
        <p:nvSpPr>
          <p:cNvPr id="5" name="TextBox 15">
            <a:extLst>
              <a:ext uri="{FF2B5EF4-FFF2-40B4-BE49-F238E27FC236}">
                <a16:creationId xmlns:a16="http://schemas.microsoft.com/office/drawing/2014/main" id="{3FF88AFC-8590-4036-CB17-4BFF59E23F2C}"/>
              </a:ext>
            </a:extLst>
          </p:cNvPr>
          <p:cNvSpPr txBox="1"/>
          <p:nvPr/>
        </p:nvSpPr>
        <p:spPr>
          <a:xfrm>
            <a:off x="5625361" y="3198167"/>
            <a:ext cx="1929218" cy="461665"/>
          </a:xfrm>
          <a:prstGeom prst="rect">
            <a:avLst/>
          </a:prstGeom>
          <a:noFill/>
        </p:spPr>
        <p:txBody>
          <a:bodyPr wrap="square" rtlCol="0">
            <a:spAutoFit/>
          </a:bodyPr>
          <a:lstStyle/>
          <a:p>
            <a:pPr algn="ctr"/>
            <a:r>
              <a:rPr lang="gd-GB" sz="2400" b="1" dirty="0" err="1">
                <a:solidFill>
                  <a:srgbClr val="2484C6"/>
                </a:solidFill>
                <a:latin typeface="Montserrat" panose="00000500000000000000" pitchFamily="2" charset="0"/>
              </a:rPr>
              <a:t>Recyclable</a:t>
            </a:r>
            <a:endParaRPr lang="en-GB" sz="2400" b="1" dirty="0">
              <a:solidFill>
                <a:srgbClr val="2484C6"/>
              </a:solidFill>
              <a:latin typeface="Montserrat" panose="00000500000000000000" pitchFamily="2" charset="0"/>
            </a:endParaRPr>
          </a:p>
        </p:txBody>
      </p:sp>
      <p:cxnSp>
        <p:nvCxnSpPr>
          <p:cNvPr id="9" name="Ceangladair dìreach 8">
            <a:extLst>
              <a:ext uri="{FF2B5EF4-FFF2-40B4-BE49-F238E27FC236}">
                <a16:creationId xmlns:a16="http://schemas.microsoft.com/office/drawing/2014/main" id="{759AEE91-BB10-CB8C-3DA6-7BF1939AC241}"/>
              </a:ext>
            </a:extLst>
          </p:cNvPr>
          <p:cNvCxnSpPr>
            <a:cxnSpLocks/>
          </p:cNvCxnSpPr>
          <p:nvPr/>
        </p:nvCxnSpPr>
        <p:spPr>
          <a:xfrm>
            <a:off x="10477956" y="2611392"/>
            <a:ext cx="0" cy="3771040"/>
          </a:xfrm>
          <a:prstGeom prst="line">
            <a:avLst/>
          </a:prstGeom>
        </p:spPr>
        <p:style>
          <a:lnRef idx="2">
            <a:schemeClr val="accent1"/>
          </a:lnRef>
          <a:fillRef idx="0">
            <a:schemeClr val="accent1"/>
          </a:fillRef>
          <a:effectRef idx="1">
            <a:schemeClr val="accent1"/>
          </a:effectRef>
          <a:fontRef idx="minor">
            <a:schemeClr val="tx1"/>
          </a:fontRef>
        </p:style>
      </p:cxnSp>
      <p:sp>
        <p:nvSpPr>
          <p:cNvPr id="10" name="TextBox 15">
            <a:extLst>
              <a:ext uri="{FF2B5EF4-FFF2-40B4-BE49-F238E27FC236}">
                <a16:creationId xmlns:a16="http://schemas.microsoft.com/office/drawing/2014/main" id="{8EF9A810-B7CE-059A-A6A0-B37279585630}"/>
              </a:ext>
            </a:extLst>
          </p:cNvPr>
          <p:cNvSpPr txBox="1"/>
          <p:nvPr/>
        </p:nvSpPr>
        <p:spPr>
          <a:xfrm>
            <a:off x="10284229" y="2766299"/>
            <a:ext cx="2104710" cy="830997"/>
          </a:xfrm>
          <a:prstGeom prst="rect">
            <a:avLst/>
          </a:prstGeom>
          <a:noFill/>
        </p:spPr>
        <p:txBody>
          <a:bodyPr wrap="square" rtlCol="0">
            <a:spAutoFit/>
          </a:bodyPr>
          <a:lstStyle/>
          <a:p>
            <a:pPr algn="ctr"/>
            <a:r>
              <a:rPr lang="gd-GB" sz="2400" b="1" dirty="0" err="1">
                <a:solidFill>
                  <a:srgbClr val="2484C6"/>
                </a:solidFill>
                <a:latin typeface="Montserrat" panose="00000500000000000000" pitchFamily="2" charset="0"/>
              </a:rPr>
              <a:t>Portion</a:t>
            </a:r>
            <a:r>
              <a:rPr lang="gd-GB" sz="2400" b="1" dirty="0">
                <a:solidFill>
                  <a:srgbClr val="2484C6"/>
                </a:solidFill>
                <a:latin typeface="Montserrat" panose="00000500000000000000" pitchFamily="2" charset="0"/>
              </a:rPr>
              <a:t> </a:t>
            </a:r>
            <a:r>
              <a:rPr lang="gd-GB" sz="2400" b="1" dirty="0" err="1">
                <a:solidFill>
                  <a:srgbClr val="2484C6"/>
                </a:solidFill>
                <a:latin typeface="Montserrat" panose="00000500000000000000" pitchFamily="2" charset="0"/>
              </a:rPr>
              <a:t>control</a:t>
            </a:r>
            <a:endParaRPr lang="gd-GB" sz="2400" b="1" dirty="0">
              <a:solidFill>
                <a:srgbClr val="2484C6"/>
              </a:solidFill>
              <a:latin typeface="Montserrat" panose="00000500000000000000" pitchFamily="2" charset="0"/>
            </a:endParaRPr>
          </a:p>
        </p:txBody>
      </p:sp>
      <p:pic>
        <p:nvPicPr>
          <p:cNvPr id="13" name="Dealbh 12" descr="Cartoon checklist and pencil">
            <a:extLst>
              <a:ext uri="{FF2B5EF4-FFF2-40B4-BE49-F238E27FC236}">
                <a16:creationId xmlns:a16="http://schemas.microsoft.com/office/drawing/2014/main" id="{A1CC6FA9-DCE5-1BB2-9516-07815E53B585}"/>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9727407" y="4176215"/>
            <a:ext cx="2850628" cy="2137971"/>
          </a:xfrm>
          <a:prstGeom prst="rect">
            <a:avLst/>
          </a:prstGeom>
        </p:spPr>
      </p:pic>
    </p:spTree>
    <p:extLst>
      <p:ext uri="{BB962C8B-B14F-4D97-AF65-F5344CB8AC3E}">
        <p14:creationId xmlns:p14="http://schemas.microsoft.com/office/powerpoint/2010/main" val="1586005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 grpId="0"/>
      <p:bldP spid="59" grpId="0"/>
      <p:bldP spid="60" grpId="0"/>
      <p:bldP spid="61" grpId="0"/>
      <p:bldP spid="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2BE1F8-0810-7A3A-2949-CB63A6E3AF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1C7B840-6C54-57E1-B0E6-E3CF20466438}"/>
              </a:ext>
            </a:extLst>
          </p:cNvPr>
          <p:cNvSpPr txBox="1"/>
          <p:nvPr/>
        </p:nvSpPr>
        <p:spPr>
          <a:xfrm>
            <a:off x="859407" y="1087417"/>
            <a:ext cx="10302235" cy="584775"/>
          </a:xfrm>
          <a:prstGeom prst="rect">
            <a:avLst/>
          </a:prstGeom>
          <a:noFill/>
          <a:effectLst>
            <a:softEdge rad="63500"/>
          </a:effectLst>
        </p:spPr>
        <p:txBody>
          <a:bodyPr wrap="square" lIns="91440" tIns="45720" rIns="91440" bIns="45720" rtlCol="0" anchor="t">
            <a:spAutoFit/>
          </a:bodyPr>
          <a:lstStyle/>
          <a:p>
            <a:r>
              <a:rPr lang="en-GB" sz="3200" b="1" dirty="0">
                <a:solidFill>
                  <a:srgbClr val="FFC000"/>
                </a:solidFill>
                <a:latin typeface="Montserrat Medium" pitchFamily="2" charset="0"/>
              </a:rPr>
              <a:t>Question</a:t>
            </a:r>
            <a:r>
              <a:rPr lang="gd-GB" sz="3200" b="1" dirty="0">
                <a:solidFill>
                  <a:srgbClr val="FFC000"/>
                </a:solidFill>
                <a:latin typeface="Montserrat Medium" pitchFamily="2" charset="0"/>
              </a:rPr>
              <a:t>:</a:t>
            </a:r>
            <a:r>
              <a:rPr lang="en-GB" sz="3200" b="1" dirty="0">
                <a:solidFill>
                  <a:srgbClr val="FFC000"/>
                </a:solidFill>
                <a:latin typeface="Montserrat Medium" pitchFamily="2" charset="0"/>
              </a:rPr>
              <a:t> </a:t>
            </a:r>
            <a:r>
              <a:rPr lang="en-GB" sz="3200" dirty="0">
                <a:solidFill>
                  <a:srgbClr val="2484C6"/>
                </a:solidFill>
                <a:latin typeface="Montserrat Medium" pitchFamily="2" charset="0"/>
              </a:rPr>
              <a:t>How do I make it a One Planet Picnic?</a:t>
            </a:r>
            <a:endParaRPr lang="en-GB" sz="3200" dirty="0">
              <a:solidFill>
                <a:srgbClr val="2484C6"/>
              </a:solidFill>
              <a:latin typeface="Montserrat Medium" pitchFamily="2" charset="0"/>
              <a:cs typeface="Arial"/>
            </a:endParaRPr>
          </a:p>
        </p:txBody>
      </p:sp>
      <p:sp>
        <p:nvSpPr>
          <p:cNvPr id="4" name="TextBox 6">
            <a:extLst>
              <a:ext uri="{FF2B5EF4-FFF2-40B4-BE49-F238E27FC236}">
                <a16:creationId xmlns:a16="http://schemas.microsoft.com/office/drawing/2014/main" id="{65AF6BD2-3141-A2B0-8FFD-8763C4978EAC}"/>
              </a:ext>
            </a:extLst>
          </p:cNvPr>
          <p:cNvSpPr txBox="1"/>
          <p:nvPr/>
        </p:nvSpPr>
        <p:spPr>
          <a:xfrm>
            <a:off x="232326" y="2064067"/>
            <a:ext cx="12192000" cy="584775"/>
          </a:xfrm>
          <a:prstGeom prst="rect">
            <a:avLst/>
          </a:prstGeom>
          <a:noFill/>
        </p:spPr>
        <p:txBody>
          <a:bodyPr wrap="square" rtlCol="0">
            <a:spAutoFit/>
          </a:bodyPr>
          <a:lstStyle/>
          <a:p>
            <a:r>
              <a:rPr lang="gd-GB" sz="3200" dirty="0">
                <a:solidFill>
                  <a:srgbClr val="FFC000"/>
                </a:solidFill>
                <a:latin typeface="Montserrat Medium" pitchFamily="2" charset="0"/>
              </a:rPr>
              <a:t>2. </a:t>
            </a:r>
            <a:r>
              <a:rPr lang="en-GB" sz="3200" dirty="0">
                <a:solidFill>
                  <a:srgbClr val="2484C6"/>
                </a:solidFill>
                <a:latin typeface="Montserrat Medium" pitchFamily="2" charset="0"/>
              </a:rPr>
              <a:t>Include foods that are more environmentally friendly:</a:t>
            </a:r>
          </a:p>
        </p:txBody>
      </p:sp>
      <p:pic>
        <p:nvPicPr>
          <p:cNvPr id="5" name="Dealbh 4" descr="Dealbh sa bheil bathar, meas&#10;&#10;Dh’fhaoidte gum bi susbaint a ghineas AI ceàrr.">
            <a:extLst>
              <a:ext uri="{FF2B5EF4-FFF2-40B4-BE49-F238E27FC236}">
                <a16:creationId xmlns:a16="http://schemas.microsoft.com/office/drawing/2014/main" id="{5434313C-B95C-FBD7-168A-99B9138D1D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326" y="3333101"/>
            <a:ext cx="3694845" cy="2463231"/>
          </a:xfrm>
          <a:prstGeom prst="rect">
            <a:avLst/>
          </a:prstGeom>
          <a:ln>
            <a:solidFill>
              <a:srgbClr val="FFC000"/>
            </a:solidFill>
          </a:ln>
        </p:spPr>
      </p:pic>
      <p:pic>
        <p:nvPicPr>
          <p:cNvPr id="9" name="Dealbh 8" descr="Dealbh sa bheil bathar, glasraich&#10;&#10;Dh’fhaoidte gum bi susbaint a ghineas AI ceàrr.">
            <a:extLst>
              <a:ext uri="{FF2B5EF4-FFF2-40B4-BE49-F238E27FC236}">
                <a16:creationId xmlns:a16="http://schemas.microsoft.com/office/drawing/2014/main" id="{E3D69FDA-95DC-E2DD-9D8E-134B659D87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78196" y="3333102"/>
            <a:ext cx="3694845" cy="2463230"/>
          </a:xfrm>
          <a:prstGeom prst="rect">
            <a:avLst/>
          </a:prstGeom>
          <a:ln>
            <a:solidFill>
              <a:srgbClr val="FFC000"/>
            </a:solidFill>
          </a:ln>
        </p:spPr>
      </p:pic>
      <p:pic>
        <p:nvPicPr>
          <p:cNvPr id="10" name="Dealbh 9" descr="Dealbh sa bheil bathar, glasraich&#10;&#10;Dh’fhaoidte gum bi susbaint a ghineas AI ceàrr.">
            <a:extLst>
              <a:ext uri="{FF2B5EF4-FFF2-40B4-BE49-F238E27FC236}">
                <a16:creationId xmlns:a16="http://schemas.microsoft.com/office/drawing/2014/main" id="{44E4B991-8BC1-36D7-6E3A-FD1AAFA4C6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30324" y="3333103"/>
            <a:ext cx="3503498" cy="2463229"/>
          </a:xfrm>
          <a:prstGeom prst="rect">
            <a:avLst/>
          </a:prstGeom>
          <a:ln>
            <a:solidFill>
              <a:srgbClr val="FFC000"/>
            </a:solidFill>
          </a:ln>
        </p:spPr>
      </p:pic>
      <p:pic>
        <p:nvPicPr>
          <p:cNvPr id="11" name="Picture 2" descr="International Fairtrade Certification Mark - Wikipedia">
            <a:extLst>
              <a:ext uri="{FF2B5EF4-FFF2-40B4-BE49-F238E27FC236}">
                <a16:creationId xmlns:a16="http://schemas.microsoft.com/office/drawing/2014/main" id="{0759C3A7-7103-DF41-25D3-A72C617243C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14946"/>
          <a:stretch>
            <a:fillRect/>
          </a:stretch>
        </p:blipFill>
        <p:spPr bwMode="auto">
          <a:xfrm>
            <a:off x="7158814" y="4930844"/>
            <a:ext cx="714227" cy="83973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A picture containing flower, drawing&#10;&#10;Description automatically generated">
            <a:extLst>
              <a:ext uri="{FF2B5EF4-FFF2-40B4-BE49-F238E27FC236}">
                <a16:creationId xmlns:a16="http://schemas.microsoft.com/office/drawing/2014/main" id="{82ECAFFB-1F99-0074-EE5F-9D674950DBF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750306" y="3340606"/>
            <a:ext cx="878760" cy="584775"/>
          </a:xfrm>
          <a:prstGeom prst="rect">
            <a:avLst/>
          </a:prstGeom>
        </p:spPr>
      </p:pic>
      <p:pic>
        <p:nvPicPr>
          <p:cNvPr id="14" name="Picture 9">
            <a:extLst>
              <a:ext uri="{FF2B5EF4-FFF2-40B4-BE49-F238E27FC236}">
                <a16:creationId xmlns:a16="http://schemas.microsoft.com/office/drawing/2014/main" id="{69AC32D5-5AB2-3491-DED9-7C1087C29B5E}"/>
              </a:ext>
            </a:extLst>
          </p:cNvPr>
          <p:cNvPicPr>
            <a:picLocks noChangeAspect="1"/>
          </p:cNvPicPr>
          <p:nvPr/>
        </p:nvPicPr>
        <p:blipFill>
          <a:blip r:embed="rId8"/>
          <a:stretch>
            <a:fillRect/>
          </a:stretch>
        </p:blipFill>
        <p:spPr>
          <a:xfrm>
            <a:off x="8124064" y="5110967"/>
            <a:ext cx="709381" cy="666573"/>
          </a:xfrm>
          <a:prstGeom prst="rect">
            <a:avLst/>
          </a:prstGeom>
        </p:spPr>
      </p:pic>
      <p:pic>
        <p:nvPicPr>
          <p:cNvPr id="15" name="Picture 10" descr="A picture containing drawing&#10;&#10;Description automatically generated">
            <a:extLst>
              <a:ext uri="{FF2B5EF4-FFF2-40B4-BE49-F238E27FC236}">
                <a16:creationId xmlns:a16="http://schemas.microsoft.com/office/drawing/2014/main" id="{0C49C0CB-45E6-A628-F683-5F57F8F51DF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124065" y="3327923"/>
            <a:ext cx="820541" cy="584775"/>
          </a:xfrm>
          <a:prstGeom prst="rect">
            <a:avLst/>
          </a:prstGeom>
        </p:spPr>
      </p:pic>
      <p:pic>
        <p:nvPicPr>
          <p:cNvPr id="16" name="Picture 2" descr="Save on your OF&amp;G Certification">
            <a:extLst>
              <a:ext uri="{FF2B5EF4-FFF2-40B4-BE49-F238E27FC236}">
                <a16:creationId xmlns:a16="http://schemas.microsoft.com/office/drawing/2014/main" id="{A286FBB3-C1B8-19A4-637A-663482B7958E}"/>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21371" r="19287"/>
          <a:stretch/>
        </p:blipFill>
        <p:spPr bwMode="auto">
          <a:xfrm>
            <a:off x="10869773" y="5091414"/>
            <a:ext cx="764049" cy="67917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7" descr="A close up of a sign&#10;&#10;Description automatically generated">
            <a:extLst>
              <a:ext uri="{FF2B5EF4-FFF2-40B4-BE49-F238E27FC236}">
                <a16:creationId xmlns:a16="http://schemas.microsoft.com/office/drawing/2014/main" id="{FFA89383-FB4D-107B-95DE-C55970205816}"/>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178194" y="5091414"/>
            <a:ext cx="1029434" cy="732660"/>
          </a:xfrm>
          <a:prstGeom prst="rect">
            <a:avLst/>
          </a:prstGeom>
        </p:spPr>
      </p:pic>
    </p:spTree>
    <p:extLst>
      <p:ext uri="{BB962C8B-B14F-4D97-AF65-F5344CB8AC3E}">
        <p14:creationId xmlns:p14="http://schemas.microsoft.com/office/powerpoint/2010/main" val="3978528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lèidheadair-àite susbaint 2">
            <a:extLst>
              <a:ext uri="{FF2B5EF4-FFF2-40B4-BE49-F238E27FC236}">
                <a16:creationId xmlns:a16="http://schemas.microsoft.com/office/drawing/2014/main" id="{889F000F-1752-D69C-5D80-F4848F80986D}"/>
              </a:ext>
            </a:extLst>
          </p:cNvPr>
          <p:cNvSpPr>
            <a:spLocks noGrp="1"/>
          </p:cNvSpPr>
          <p:nvPr>
            <p:ph idx="4294967295"/>
          </p:nvPr>
        </p:nvSpPr>
        <p:spPr>
          <a:xfrm>
            <a:off x="1104636" y="1867994"/>
            <a:ext cx="4603750" cy="4468813"/>
          </a:xfrm>
        </p:spPr>
        <p:txBody>
          <a:bodyPr>
            <a:normAutofit fontScale="92500" lnSpcReduction="10000"/>
          </a:bodyPr>
          <a:lstStyle/>
          <a:p>
            <a:r>
              <a:rPr lang="gd-GB" dirty="0" err="1">
                <a:solidFill>
                  <a:srgbClr val="00B259"/>
                </a:solidFill>
                <a:latin typeface="Montserrat Medium" pitchFamily="2" charset="0"/>
              </a:rPr>
              <a:t>Reusable</a:t>
            </a:r>
            <a:r>
              <a:rPr lang="gd-GB" dirty="0">
                <a:solidFill>
                  <a:srgbClr val="00B259"/>
                </a:solidFill>
                <a:latin typeface="Montserrat Medium" pitchFamily="2" charset="0"/>
              </a:rPr>
              <a:t> </a:t>
            </a:r>
            <a:r>
              <a:rPr lang="gd-GB" dirty="0" err="1">
                <a:solidFill>
                  <a:srgbClr val="00B259"/>
                </a:solidFill>
                <a:latin typeface="Montserrat Medium" pitchFamily="2" charset="0"/>
              </a:rPr>
              <a:t>cutlery</a:t>
            </a:r>
            <a:r>
              <a:rPr lang="gd-GB" dirty="0">
                <a:solidFill>
                  <a:srgbClr val="00B259"/>
                </a:solidFill>
                <a:latin typeface="Montserrat Medium" pitchFamily="2" charset="0"/>
              </a:rPr>
              <a:t>, </a:t>
            </a:r>
            <a:r>
              <a:rPr lang="gd-GB" dirty="0" err="1">
                <a:solidFill>
                  <a:srgbClr val="00B259"/>
                </a:solidFill>
                <a:latin typeface="Montserrat Medium" pitchFamily="2" charset="0"/>
              </a:rPr>
              <a:t>plates</a:t>
            </a:r>
            <a:r>
              <a:rPr lang="gd-GB" dirty="0">
                <a:solidFill>
                  <a:srgbClr val="00B259"/>
                </a:solidFill>
                <a:latin typeface="Montserrat Medium" pitchFamily="2" charset="0"/>
              </a:rPr>
              <a:t> </a:t>
            </a:r>
            <a:r>
              <a:rPr lang="gd-GB" dirty="0" err="1">
                <a:solidFill>
                  <a:srgbClr val="00B259"/>
                </a:solidFill>
                <a:latin typeface="Montserrat Medium" pitchFamily="2" charset="0"/>
              </a:rPr>
              <a:t>etc</a:t>
            </a:r>
            <a:r>
              <a:rPr lang="gd-GB" dirty="0">
                <a:solidFill>
                  <a:srgbClr val="00B259"/>
                </a:solidFill>
                <a:latin typeface="Montserrat Medium" pitchFamily="2" charset="0"/>
              </a:rPr>
              <a:t>. </a:t>
            </a:r>
          </a:p>
          <a:p>
            <a:endParaRPr lang="gd-GB" dirty="0">
              <a:solidFill>
                <a:srgbClr val="00B259"/>
              </a:solidFill>
              <a:latin typeface="Montserrat Medium" pitchFamily="2" charset="0"/>
            </a:endParaRPr>
          </a:p>
          <a:p>
            <a:r>
              <a:rPr lang="gd-GB" dirty="0" err="1">
                <a:solidFill>
                  <a:srgbClr val="00B259"/>
                </a:solidFill>
                <a:latin typeface="Montserrat Medium" pitchFamily="2" charset="0"/>
              </a:rPr>
              <a:t>Local</a:t>
            </a:r>
            <a:r>
              <a:rPr lang="gd-GB" dirty="0">
                <a:solidFill>
                  <a:srgbClr val="00B259"/>
                </a:solidFill>
                <a:latin typeface="Montserrat Medium" pitchFamily="2" charset="0"/>
              </a:rPr>
              <a:t> in-</a:t>
            </a:r>
            <a:r>
              <a:rPr lang="gd-GB" dirty="0" err="1">
                <a:solidFill>
                  <a:srgbClr val="00B259"/>
                </a:solidFill>
                <a:latin typeface="Montserrat Medium" pitchFamily="2" charset="0"/>
              </a:rPr>
              <a:t>season</a:t>
            </a:r>
            <a:r>
              <a:rPr lang="gd-GB" dirty="0">
                <a:solidFill>
                  <a:srgbClr val="00B259"/>
                </a:solidFill>
                <a:latin typeface="Montserrat Medium" pitchFamily="2" charset="0"/>
              </a:rPr>
              <a:t> </a:t>
            </a:r>
            <a:r>
              <a:rPr lang="gd-GB" dirty="0" err="1">
                <a:solidFill>
                  <a:srgbClr val="00B259"/>
                </a:solidFill>
                <a:latin typeface="Montserrat Medium" pitchFamily="2" charset="0"/>
              </a:rPr>
              <a:t>food</a:t>
            </a:r>
            <a:endParaRPr lang="gd-GB" dirty="0">
              <a:solidFill>
                <a:srgbClr val="00B259"/>
              </a:solidFill>
              <a:latin typeface="Montserrat Medium" pitchFamily="2" charset="0"/>
            </a:endParaRPr>
          </a:p>
          <a:p>
            <a:endParaRPr lang="gd-GB" dirty="0">
              <a:solidFill>
                <a:srgbClr val="00B259"/>
              </a:solidFill>
              <a:latin typeface="Montserrat Medium" pitchFamily="2" charset="0"/>
            </a:endParaRPr>
          </a:p>
          <a:p>
            <a:r>
              <a:rPr lang="gd-GB" dirty="0" err="1">
                <a:solidFill>
                  <a:srgbClr val="00B259"/>
                </a:solidFill>
                <a:latin typeface="Montserrat Medium" pitchFamily="2" charset="0"/>
              </a:rPr>
              <a:t>Ethically</a:t>
            </a:r>
            <a:r>
              <a:rPr lang="gd-GB" dirty="0">
                <a:solidFill>
                  <a:srgbClr val="00B259"/>
                </a:solidFill>
                <a:latin typeface="Montserrat Medium" pitchFamily="2" charset="0"/>
              </a:rPr>
              <a:t> </a:t>
            </a:r>
            <a:r>
              <a:rPr lang="gd-GB" dirty="0" err="1">
                <a:solidFill>
                  <a:srgbClr val="00B259"/>
                </a:solidFill>
                <a:latin typeface="Montserrat Medium" pitchFamily="2" charset="0"/>
              </a:rPr>
              <a:t>traded</a:t>
            </a:r>
            <a:r>
              <a:rPr lang="gd-GB" dirty="0">
                <a:solidFill>
                  <a:srgbClr val="00B259"/>
                </a:solidFill>
                <a:latin typeface="Montserrat Medium" pitchFamily="2" charset="0"/>
              </a:rPr>
              <a:t> </a:t>
            </a:r>
            <a:r>
              <a:rPr lang="gd-GB" dirty="0" err="1">
                <a:solidFill>
                  <a:srgbClr val="00B259"/>
                </a:solidFill>
                <a:latin typeface="Montserrat Medium" pitchFamily="2" charset="0"/>
              </a:rPr>
              <a:t>food</a:t>
            </a:r>
            <a:endParaRPr lang="gd-GB" dirty="0">
              <a:solidFill>
                <a:srgbClr val="00B259"/>
              </a:solidFill>
              <a:latin typeface="Montserrat Medium" pitchFamily="2" charset="0"/>
            </a:endParaRPr>
          </a:p>
          <a:p>
            <a:endParaRPr lang="gd-GB" dirty="0">
              <a:solidFill>
                <a:srgbClr val="00B259"/>
              </a:solidFill>
              <a:latin typeface="Montserrat Medium" pitchFamily="2" charset="0"/>
            </a:endParaRPr>
          </a:p>
          <a:p>
            <a:r>
              <a:rPr lang="gd-GB" dirty="0" err="1">
                <a:solidFill>
                  <a:srgbClr val="00B259"/>
                </a:solidFill>
                <a:latin typeface="Montserrat Medium" pitchFamily="2" charset="0"/>
              </a:rPr>
              <a:t>Organically</a:t>
            </a:r>
            <a:r>
              <a:rPr lang="gd-GB" dirty="0">
                <a:solidFill>
                  <a:srgbClr val="00B259"/>
                </a:solidFill>
                <a:latin typeface="Montserrat Medium" pitchFamily="2" charset="0"/>
              </a:rPr>
              <a:t> </a:t>
            </a:r>
            <a:r>
              <a:rPr lang="gd-GB" dirty="0" err="1">
                <a:solidFill>
                  <a:srgbClr val="00B259"/>
                </a:solidFill>
                <a:latin typeface="Montserrat Medium" pitchFamily="2" charset="0"/>
              </a:rPr>
              <a:t>grown</a:t>
            </a:r>
            <a:r>
              <a:rPr lang="gd-GB" dirty="0">
                <a:solidFill>
                  <a:srgbClr val="00B259"/>
                </a:solidFill>
                <a:latin typeface="Montserrat Medium" pitchFamily="2" charset="0"/>
              </a:rPr>
              <a:t> </a:t>
            </a:r>
            <a:r>
              <a:rPr lang="gd-GB" dirty="0" err="1">
                <a:solidFill>
                  <a:srgbClr val="00B259"/>
                </a:solidFill>
                <a:latin typeface="Montserrat Medium" pitchFamily="2" charset="0"/>
              </a:rPr>
              <a:t>food</a:t>
            </a:r>
            <a:endParaRPr lang="gd-GB" dirty="0">
              <a:solidFill>
                <a:srgbClr val="00B259"/>
              </a:solidFill>
              <a:latin typeface="Montserrat Medium" pitchFamily="2" charset="0"/>
            </a:endParaRPr>
          </a:p>
          <a:p>
            <a:endParaRPr lang="gd-GB" dirty="0">
              <a:solidFill>
                <a:srgbClr val="00B259"/>
              </a:solidFill>
              <a:latin typeface="Montserrat Medium" pitchFamily="2" charset="0"/>
            </a:endParaRPr>
          </a:p>
          <a:p>
            <a:r>
              <a:rPr lang="gd-GB" dirty="0" err="1">
                <a:solidFill>
                  <a:srgbClr val="00B259"/>
                </a:solidFill>
                <a:latin typeface="Montserrat Medium" pitchFamily="2" charset="0"/>
              </a:rPr>
              <a:t>The</a:t>
            </a:r>
            <a:r>
              <a:rPr lang="gd-GB" dirty="0">
                <a:solidFill>
                  <a:srgbClr val="00B259"/>
                </a:solidFill>
                <a:latin typeface="Montserrat Medium" pitchFamily="2" charset="0"/>
              </a:rPr>
              <a:t> </a:t>
            </a:r>
            <a:r>
              <a:rPr lang="gd-GB" dirty="0" err="1">
                <a:solidFill>
                  <a:srgbClr val="00B259"/>
                </a:solidFill>
                <a:latin typeface="Montserrat Medium" pitchFamily="2" charset="0"/>
              </a:rPr>
              <a:t>right</a:t>
            </a:r>
            <a:r>
              <a:rPr lang="gd-GB" dirty="0">
                <a:solidFill>
                  <a:srgbClr val="00B259"/>
                </a:solidFill>
                <a:latin typeface="Montserrat Medium" pitchFamily="2" charset="0"/>
              </a:rPr>
              <a:t> </a:t>
            </a:r>
            <a:r>
              <a:rPr lang="gd-GB" dirty="0" err="1">
                <a:solidFill>
                  <a:srgbClr val="00B259"/>
                </a:solidFill>
                <a:latin typeface="Montserrat Medium" pitchFamily="2" charset="0"/>
              </a:rPr>
              <a:t>portions</a:t>
            </a:r>
            <a:endParaRPr lang="gd-GB" dirty="0">
              <a:solidFill>
                <a:srgbClr val="00B259"/>
              </a:solidFill>
              <a:latin typeface="Montserrat Medium" pitchFamily="2" charset="0"/>
            </a:endParaRPr>
          </a:p>
          <a:p>
            <a:endParaRPr lang="gd-GB" dirty="0"/>
          </a:p>
        </p:txBody>
      </p:sp>
      <p:sp>
        <p:nvSpPr>
          <p:cNvPr id="4" name="TextBox 1">
            <a:extLst>
              <a:ext uri="{FF2B5EF4-FFF2-40B4-BE49-F238E27FC236}">
                <a16:creationId xmlns:a16="http://schemas.microsoft.com/office/drawing/2014/main" id="{41D48A00-0492-C824-FB83-F264FC47B7B1}"/>
              </a:ext>
            </a:extLst>
          </p:cNvPr>
          <p:cNvSpPr txBox="1"/>
          <p:nvPr/>
        </p:nvSpPr>
        <p:spPr>
          <a:xfrm>
            <a:off x="571431" y="1073437"/>
            <a:ext cx="3180762" cy="707886"/>
          </a:xfrm>
          <a:prstGeom prst="rect">
            <a:avLst/>
          </a:prstGeom>
          <a:noFill/>
          <a:effectLst>
            <a:softEdge rad="63500"/>
          </a:effectLst>
        </p:spPr>
        <p:txBody>
          <a:bodyPr wrap="square" lIns="91440" tIns="45720" rIns="91440" bIns="45720" rtlCol="0" anchor="t">
            <a:spAutoFit/>
          </a:bodyPr>
          <a:lstStyle/>
          <a:p>
            <a:pPr algn="ctr">
              <a:defRPr/>
            </a:pPr>
            <a:r>
              <a:rPr lang="gd-GB" sz="4000" b="1" dirty="0" err="1">
                <a:solidFill>
                  <a:srgbClr val="2484C6"/>
                </a:solidFill>
                <a:latin typeface="Montserrat" pitchFamily="2" charset="0"/>
                <a:cs typeface="Dreaming Outloud Pro" panose="03050502040302030504" pitchFamily="66" charset="0"/>
              </a:rPr>
              <a:t>Include</a:t>
            </a:r>
            <a:r>
              <a:rPr lang="gd-GB" sz="4000" b="1" dirty="0">
                <a:solidFill>
                  <a:srgbClr val="2484C6"/>
                </a:solidFill>
                <a:latin typeface="Montserrat" pitchFamily="2" charset="0"/>
                <a:cs typeface="Dreaming Outloud Pro" panose="03050502040302030504" pitchFamily="66" charset="0"/>
              </a:rPr>
              <a:t>:</a:t>
            </a:r>
            <a:endParaRPr kumimoji="0" lang="gd-GB" sz="4000" b="1" i="0" u="none" strike="noStrike" kern="1200" cap="none" spc="0" normalizeH="0" baseline="0" noProof="0" dirty="0">
              <a:ln>
                <a:noFill/>
              </a:ln>
              <a:solidFill>
                <a:srgbClr val="00B259"/>
              </a:solidFill>
              <a:effectLst/>
              <a:uLnTx/>
              <a:uFillTx/>
              <a:latin typeface="Montserrat" pitchFamily="2" charset="0"/>
              <a:cs typeface="Dreaming Outloud Pro" panose="03050502040302030504" pitchFamily="66" charset="0"/>
            </a:endParaRPr>
          </a:p>
        </p:txBody>
      </p:sp>
      <p:sp>
        <p:nvSpPr>
          <p:cNvPr id="5" name="TextBox 1">
            <a:extLst>
              <a:ext uri="{FF2B5EF4-FFF2-40B4-BE49-F238E27FC236}">
                <a16:creationId xmlns:a16="http://schemas.microsoft.com/office/drawing/2014/main" id="{E9D7D52C-A91C-8AF0-9E16-AFB5BCEC3013}"/>
              </a:ext>
            </a:extLst>
          </p:cNvPr>
          <p:cNvSpPr txBox="1"/>
          <p:nvPr/>
        </p:nvSpPr>
        <p:spPr>
          <a:xfrm>
            <a:off x="6340644" y="1062927"/>
            <a:ext cx="3180762" cy="707886"/>
          </a:xfrm>
          <a:prstGeom prst="rect">
            <a:avLst/>
          </a:prstGeom>
          <a:noFill/>
          <a:effectLst>
            <a:softEdge rad="63500"/>
          </a:effectLst>
        </p:spPr>
        <p:txBody>
          <a:bodyPr wrap="square" lIns="91440" tIns="45720" rIns="91440" bIns="45720" rtlCol="0" anchor="t">
            <a:spAutoFit/>
          </a:bodyPr>
          <a:lstStyle/>
          <a:p>
            <a:pPr algn="ctr">
              <a:defRPr/>
            </a:pPr>
            <a:r>
              <a:rPr kumimoji="0" lang="gd-GB" sz="4000" b="1" i="0" u="none" strike="noStrike" kern="1200" cap="none" spc="0" normalizeH="0" baseline="0" noProof="0" dirty="0" err="1">
                <a:ln>
                  <a:noFill/>
                </a:ln>
                <a:solidFill>
                  <a:srgbClr val="2484C6"/>
                </a:solidFill>
                <a:effectLst/>
                <a:uLnTx/>
                <a:uFillTx/>
                <a:latin typeface="Montserrat" pitchFamily="2" charset="0"/>
                <a:cs typeface="Dreaming Outloud Pro" panose="03050502040302030504" pitchFamily="66" charset="0"/>
              </a:rPr>
              <a:t>Exclude</a:t>
            </a:r>
            <a:r>
              <a:rPr kumimoji="0" lang="gd-GB" sz="4000" b="1" i="0" u="none" strike="noStrike" kern="1200" cap="none" spc="0" normalizeH="0" baseline="0" noProof="0" dirty="0">
                <a:ln>
                  <a:noFill/>
                </a:ln>
                <a:solidFill>
                  <a:srgbClr val="2484C6"/>
                </a:solidFill>
                <a:effectLst/>
                <a:uLnTx/>
                <a:uFillTx/>
                <a:latin typeface="Montserrat" pitchFamily="2" charset="0"/>
                <a:cs typeface="Dreaming Outloud Pro" panose="03050502040302030504" pitchFamily="66" charset="0"/>
              </a:rPr>
              <a:t>:</a:t>
            </a:r>
            <a:endParaRPr kumimoji="0" lang="gd-GB" sz="4000" b="1" i="0" u="none" strike="noStrike" kern="1200" cap="none" spc="0" normalizeH="0" baseline="0" noProof="0" dirty="0">
              <a:ln>
                <a:noFill/>
              </a:ln>
              <a:solidFill>
                <a:srgbClr val="00B259"/>
              </a:solidFill>
              <a:effectLst/>
              <a:uLnTx/>
              <a:uFillTx/>
              <a:latin typeface="Montserrat" pitchFamily="2" charset="0"/>
              <a:cs typeface="Dreaming Outloud Pro" panose="03050502040302030504" pitchFamily="66" charset="0"/>
            </a:endParaRPr>
          </a:p>
        </p:txBody>
      </p:sp>
      <p:sp>
        <p:nvSpPr>
          <p:cNvPr id="6" name="Glèidheadair-àite susbaint 2">
            <a:extLst>
              <a:ext uri="{FF2B5EF4-FFF2-40B4-BE49-F238E27FC236}">
                <a16:creationId xmlns:a16="http://schemas.microsoft.com/office/drawing/2014/main" id="{100FBF73-551D-7BBE-838F-ED07BF1422B7}"/>
              </a:ext>
            </a:extLst>
          </p:cNvPr>
          <p:cNvSpPr txBox="1">
            <a:spLocks/>
          </p:cNvSpPr>
          <p:nvPr/>
        </p:nvSpPr>
        <p:spPr>
          <a:xfrm>
            <a:off x="6789684" y="2138231"/>
            <a:ext cx="5150068" cy="3928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gd-GB" sz="2400" dirty="0" err="1">
                <a:solidFill>
                  <a:srgbClr val="00B259"/>
                </a:solidFill>
                <a:latin typeface="Montserrat Medium" pitchFamily="2" charset="0"/>
              </a:rPr>
              <a:t>Single-use</a:t>
            </a:r>
            <a:r>
              <a:rPr lang="gd-GB" sz="2400" dirty="0">
                <a:solidFill>
                  <a:srgbClr val="00B259"/>
                </a:solidFill>
                <a:latin typeface="Montserrat Medium" pitchFamily="2" charset="0"/>
              </a:rPr>
              <a:t> </a:t>
            </a:r>
            <a:r>
              <a:rPr lang="gd-GB" sz="2400" dirty="0" err="1">
                <a:solidFill>
                  <a:srgbClr val="00B259"/>
                </a:solidFill>
                <a:latin typeface="Montserrat Medium" pitchFamily="2" charset="0"/>
              </a:rPr>
              <a:t>items</a:t>
            </a:r>
            <a:endParaRPr lang="gd-GB" sz="2400" dirty="0">
              <a:solidFill>
                <a:srgbClr val="00B259"/>
              </a:solidFill>
              <a:latin typeface="Montserrat Medium" pitchFamily="2" charset="0"/>
            </a:endParaRPr>
          </a:p>
          <a:p>
            <a:endParaRPr lang="gd-GB" sz="2400" dirty="0">
              <a:solidFill>
                <a:srgbClr val="00B259"/>
              </a:solidFill>
              <a:latin typeface="Montserrat Medium" pitchFamily="2" charset="0"/>
            </a:endParaRPr>
          </a:p>
          <a:p>
            <a:r>
              <a:rPr lang="en-GB" sz="2400" dirty="0">
                <a:solidFill>
                  <a:srgbClr val="00B259"/>
                </a:solidFill>
                <a:latin typeface="Montserrat Medium" pitchFamily="2" charset="0"/>
              </a:rPr>
              <a:t>Food with a high carbon footprint</a:t>
            </a:r>
            <a:endParaRPr lang="gd-GB" sz="2400" dirty="0">
              <a:solidFill>
                <a:srgbClr val="00B259"/>
              </a:solidFill>
              <a:latin typeface="Montserrat Medium" pitchFamily="2" charset="0"/>
            </a:endParaRPr>
          </a:p>
          <a:p>
            <a:endParaRPr lang="gd-GB" sz="2400" dirty="0">
              <a:solidFill>
                <a:srgbClr val="00B259"/>
              </a:solidFill>
              <a:latin typeface="Montserrat Medium" pitchFamily="2" charset="0"/>
            </a:endParaRPr>
          </a:p>
          <a:p>
            <a:r>
              <a:rPr lang="gd-GB" sz="2400" dirty="0" err="1">
                <a:solidFill>
                  <a:srgbClr val="00B259"/>
                </a:solidFill>
                <a:latin typeface="Montserrat Medium" pitchFamily="2" charset="0"/>
              </a:rPr>
              <a:t>Food</a:t>
            </a:r>
            <a:r>
              <a:rPr lang="gd-GB" sz="2400" dirty="0">
                <a:solidFill>
                  <a:srgbClr val="00B259"/>
                </a:solidFill>
                <a:latin typeface="Montserrat Medium" pitchFamily="2" charset="0"/>
              </a:rPr>
              <a:t> </a:t>
            </a:r>
            <a:r>
              <a:rPr lang="gd-GB" sz="2400" dirty="0" err="1">
                <a:solidFill>
                  <a:srgbClr val="00B259"/>
                </a:solidFill>
                <a:latin typeface="Montserrat Medium" pitchFamily="2" charset="0"/>
              </a:rPr>
              <a:t>Waste</a:t>
            </a:r>
            <a:endParaRPr lang="gd-GB" sz="2400" dirty="0">
              <a:solidFill>
                <a:srgbClr val="00B259"/>
              </a:solidFill>
              <a:latin typeface="Montserrat Medium" pitchFamily="2" charset="0"/>
            </a:endParaRPr>
          </a:p>
          <a:p>
            <a:endParaRPr lang="gd-GB" sz="2400" dirty="0">
              <a:solidFill>
                <a:srgbClr val="00B259"/>
              </a:solidFill>
              <a:latin typeface="Montserrat Medium" pitchFamily="2" charset="0"/>
            </a:endParaRPr>
          </a:p>
          <a:p>
            <a:r>
              <a:rPr lang="gd-GB" sz="2400" dirty="0" err="1">
                <a:solidFill>
                  <a:srgbClr val="00B259"/>
                </a:solidFill>
                <a:latin typeface="Montserrat Medium" pitchFamily="2" charset="0"/>
              </a:rPr>
              <a:t>General</a:t>
            </a:r>
            <a:r>
              <a:rPr lang="gd-GB" sz="2400" dirty="0">
                <a:solidFill>
                  <a:srgbClr val="00B259"/>
                </a:solidFill>
                <a:latin typeface="Montserrat Medium" pitchFamily="2" charset="0"/>
              </a:rPr>
              <a:t> </a:t>
            </a:r>
            <a:r>
              <a:rPr lang="gd-GB" sz="2400" dirty="0" err="1">
                <a:solidFill>
                  <a:srgbClr val="00B259"/>
                </a:solidFill>
                <a:latin typeface="Montserrat Medium" pitchFamily="2" charset="0"/>
              </a:rPr>
              <a:t>Environmental</a:t>
            </a:r>
            <a:r>
              <a:rPr lang="gd-GB" sz="2400" dirty="0">
                <a:solidFill>
                  <a:srgbClr val="00B259"/>
                </a:solidFill>
                <a:latin typeface="Montserrat Medium" pitchFamily="2" charset="0"/>
              </a:rPr>
              <a:t> </a:t>
            </a:r>
            <a:r>
              <a:rPr lang="gd-GB" sz="2400" dirty="0" err="1">
                <a:solidFill>
                  <a:srgbClr val="00B259"/>
                </a:solidFill>
                <a:latin typeface="Montserrat Medium" pitchFamily="2" charset="0"/>
              </a:rPr>
              <a:t>Impacts</a:t>
            </a:r>
            <a:endParaRPr lang="gd-GB" sz="2400" dirty="0">
              <a:solidFill>
                <a:srgbClr val="00B259"/>
              </a:solidFill>
              <a:latin typeface="Montserrat Medium" pitchFamily="2" charset="0"/>
            </a:endParaRPr>
          </a:p>
        </p:txBody>
      </p:sp>
      <p:sp>
        <p:nvSpPr>
          <p:cNvPr id="10" name="TextBox 1">
            <a:extLst>
              <a:ext uri="{FF2B5EF4-FFF2-40B4-BE49-F238E27FC236}">
                <a16:creationId xmlns:a16="http://schemas.microsoft.com/office/drawing/2014/main" id="{7C6369D2-F68F-8946-3D88-21A3932595C7}"/>
              </a:ext>
            </a:extLst>
          </p:cNvPr>
          <p:cNvSpPr txBox="1"/>
          <p:nvPr/>
        </p:nvSpPr>
        <p:spPr>
          <a:xfrm>
            <a:off x="157655" y="198027"/>
            <a:ext cx="11876689" cy="646331"/>
          </a:xfrm>
          <a:prstGeom prst="rect">
            <a:avLst/>
          </a:prstGeom>
          <a:noFill/>
          <a:effectLst>
            <a:softEdge rad="63500"/>
          </a:effectLst>
        </p:spPr>
        <p:txBody>
          <a:bodyPr wrap="square" lIns="91440" tIns="45720" rIns="91440" bIns="45720" rtlCol="0" anchor="t">
            <a:spAutoFit/>
          </a:bodyPr>
          <a:lstStyle/>
          <a:p>
            <a:pPr algn="ctr">
              <a:defRPr/>
            </a:pPr>
            <a:r>
              <a:rPr lang="en-GB" sz="3600" b="1" dirty="0">
                <a:solidFill>
                  <a:srgbClr val="FFC000"/>
                </a:solidFill>
                <a:latin typeface="Montserrat Medium" pitchFamily="2" charset="0"/>
              </a:rPr>
              <a:t>Question</a:t>
            </a:r>
            <a:r>
              <a:rPr lang="gd-GB" sz="3600" b="1" dirty="0">
                <a:solidFill>
                  <a:srgbClr val="FFC000"/>
                </a:solidFill>
                <a:latin typeface="Montserrat Medium" pitchFamily="2" charset="0"/>
              </a:rPr>
              <a:t>:</a:t>
            </a:r>
            <a:r>
              <a:rPr lang="en-GB" sz="3600" b="1" dirty="0">
                <a:solidFill>
                  <a:srgbClr val="FFC000"/>
                </a:solidFill>
                <a:latin typeface="Montserrat Medium" pitchFamily="2" charset="0"/>
              </a:rPr>
              <a:t> </a:t>
            </a:r>
            <a:r>
              <a:rPr lang="gd-GB" sz="3600" dirty="0" err="1">
                <a:solidFill>
                  <a:srgbClr val="2484C6"/>
                </a:solidFill>
                <a:latin typeface="Montserrat" pitchFamily="2" charset="0"/>
                <a:cs typeface="Dreaming Outloud Pro" panose="03050502040302030504" pitchFamily="66" charset="0"/>
              </a:rPr>
              <a:t>How</a:t>
            </a:r>
            <a:r>
              <a:rPr lang="gd-GB" sz="3600" dirty="0">
                <a:solidFill>
                  <a:srgbClr val="2484C6"/>
                </a:solidFill>
                <a:latin typeface="Montserrat" pitchFamily="2" charset="0"/>
                <a:cs typeface="Dreaming Outloud Pro" panose="03050502040302030504" pitchFamily="66" charset="0"/>
              </a:rPr>
              <a:t> do I </a:t>
            </a:r>
            <a:r>
              <a:rPr lang="gd-GB" sz="3600" dirty="0" err="1">
                <a:solidFill>
                  <a:srgbClr val="2484C6"/>
                </a:solidFill>
                <a:latin typeface="Montserrat" pitchFamily="2" charset="0"/>
                <a:cs typeface="Dreaming Outloud Pro" panose="03050502040302030504" pitchFamily="66" charset="0"/>
              </a:rPr>
              <a:t>make</a:t>
            </a:r>
            <a:r>
              <a:rPr lang="gd-GB" sz="3600" dirty="0">
                <a:solidFill>
                  <a:srgbClr val="2484C6"/>
                </a:solidFill>
                <a:latin typeface="Montserrat" pitchFamily="2" charset="0"/>
                <a:cs typeface="Dreaming Outloud Pro" panose="03050502040302030504" pitchFamily="66" charset="0"/>
              </a:rPr>
              <a:t> </a:t>
            </a:r>
            <a:r>
              <a:rPr lang="gd-GB" sz="3600" dirty="0" err="1">
                <a:solidFill>
                  <a:srgbClr val="2484C6"/>
                </a:solidFill>
                <a:latin typeface="Montserrat" pitchFamily="2" charset="0"/>
                <a:cs typeface="Dreaming Outloud Pro" panose="03050502040302030504" pitchFamily="66" charset="0"/>
              </a:rPr>
              <a:t>it</a:t>
            </a:r>
            <a:r>
              <a:rPr lang="gd-GB" sz="3600" dirty="0">
                <a:solidFill>
                  <a:srgbClr val="2484C6"/>
                </a:solidFill>
                <a:latin typeface="Montserrat" pitchFamily="2" charset="0"/>
                <a:cs typeface="Dreaming Outloud Pro" panose="03050502040302030504" pitchFamily="66" charset="0"/>
              </a:rPr>
              <a:t> a </a:t>
            </a:r>
            <a:r>
              <a:rPr lang="gd-GB" sz="3600" dirty="0" err="1">
                <a:solidFill>
                  <a:srgbClr val="2484C6"/>
                </a:solidFill>
                <a:latin typeface="Montserrat" pitchFamily="2" charset="0"/>
                <a:cs typeface="Dreaming Outloud Pro" panose="03050502040302030504" pitchFamily="66" charset="0"/>
              </a:rPr>
              <a:t>One</a:t>
            </a:r>
            <a:r>
              <a:rPr lang="gd-GB" sz="3600" dirty="0">
                <a:solidFill>
                  <a:srgbClr val="2484C6"/>
                </a:solidFill>
                <a:latin typeface="Montserrat" pitchFamily="2" charset="0"/>
                <a:cs typeface="Dreaming Outloud Pro" panose="03050502040302030504" pitchFamily="66" charset="0"/>
              </a:rPr>
              <a:t> </a:t>
            </a:r>
            <a:r>
              <a:rPr lang="gd-GB" sz="3600" dirty="0" err="1">
                <a:solidFill>
                  <a:srgbClr val="2484C6"/>
                </a:solidFill>
                <a:latin typeface="Montserrat" pitchFamily="2" charset="0"/>
                <a:cs typeface="Dreaming Outloud Pro" panose="03050502040302030504" pitchFamily="66" charset="0"/>
              </a:rPr>
              <a:t>Planet</a:t>
            </a:r>
            <a:r>
              <a:rPr lang="gd-GB" sz="3600" dirty="0">
                <a:solidFill>
                  <a:srgbClr val="2484C6"/>
                </a:solidFill>
                <a:latin typeface="Montserrat" pitchFamily="2" charset="0"/>
                <a:cs typeface="Dreaming Outloud Pro" panose="03050502040302030504" pitchFamily="66" charset="0"/>
              </a:rPr>
              <a:t> Picnic</a:t>
            </a:r>
            <a:r>
              <a:rPr lang="en-GB" sz="3600" dirty="0">
                <a:solidFill>
                  <a:srgbClr val="00B259"/>
                </a:solidFill>
                <a:latin typeface="Montserrat" pitchFamily="2" charset="0"/>
                <a:cs typeface="Dreaming Outloud Pro" panose="03050502040302030504" pitchFamily="66" charset="0"/>
              </a:rPr>
              <a:t>?</a:t>
            </a:r>
            <a:endParaRPr kumimoji="0" lang="gd-GB" sz="3600" i="0" u="none" strike="noStrike" kern="1200" cap="none" spc="0" normalizeH="0" baseline="0" noProof="0" dirty="0">
              <a:ln>
                <a:noFill/>
              </a:ln>
              <a:solidFill>
                <a:srgbClr val="00B259"/>
              </a:solidFill>
              <a:effectLst/>
              <a:uLnTx/>
              <a:uFillTx/>
              <a:latin typeface="Montserrat" pitchFamily="2" charset="0"/>
              <a:cs typeface="Dreaming Outloud Pro" panose="03050502040302030504" pitchFamily="66" charset="0"/>
            </a:endParaRPr>
          </a:p>
        </p:txBody>
      </p:sp>
    </p:spTree>
    <p:extLst>
      <p:ext uri="{BB962C8B-B14F-4D97-AF65-F5344CB8AC3E}">
        <p14:creationId xmlns:p14="http://schemas.microsoft.com/office/powerpoint/2010/main" val="90522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childTnLst>
                                </p:cTn>
                              </p:par>
                            </p:childTnLst>
                          </p:cTn>
                        </p:par>
                        <p:par>
                          <p:cTn id="12" fill="hold">
                            <p:stCondLst>
                              <p:cond delay="0"/>
                            </p:stCondLst>
                            <p:childTnLst>
                              <p:par>
                                <p:cTn id="13" presetID="1" presetClass="entr" presetSubtype="0" fill="hold" grpId="0" nodeType="after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DEAA5-4734-59C3-FA64-646E5BBCEF3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3BC1463-D393-63D3-1A01-D7E818CAD36A}"/>
              </a:ext>
            </a:extLst>
          </p:cNvPr>
          <p:cNvSpPr txBox="1"/>
          <p:nvPr/>
        </p:nvSpPr>
        <p:spPr>
          <a:xfrm>
            <a:off x="1435100" y="382569"/>
            <a:ext cx="9690100" cy="707886"/>
          </a:xfrm>
          <a:prstGeom prst="rect">
            <a:avLst/>
          </a:prstGeom>
          <a:noFill/>
          <a:effectLst>
            <a:softEdge rad="63500"/>
          </a:effectLst>
        </p:spPr>
        <p:txBody>
          <a:bodyPr wrap="square" lIns="91440" tIns="45720" rIns="91440" bIns="45720" rtlCol="0" anchor="t">
            <a:spAutoFit/>
          </a:bodyPr>
          <a:lstStyle/>
          <a:p>
            <a:pPr algn="ctr">
              <a:defRPr/>
            </a:pPr>
            <a:r>
              <a:rPr lang="gd-GB" sz="4000" b="1" dirty="0" err="1">
                <a:solidFill>
                  <a:srgbClr val="FFC000"/>
                </a:solidFill>
                <a:latin typeface="Montserrat SemiBold" pitchFamily="2" charset="0"/>
              </a:rPr>
              <a:t>Activity</a:t>
            </a:r>
            <a:r>
              <a:rPr lang="gd-GB" sz="4000" b="1" dirty="0">
                <a:solidFill>
                  <a:srgbClr val="FFC000"/>
                </a:solidFill>
                <a:latin typeface="Montserrat SemiBold" pitchFamily="2" charset="0"/>
              </a:rPr>
              <a:t>:</a:t>
            </a:r>
            <a:r>
              <a:rPr lang="en-GB" sz="4000" b="1" dirty="0">
                <a:solidFill>
                  <a:srgbClr val="FFC000"/>
                </a:solidFill>
                <a:latin typeface="Montserrat SemiBold" pitchFamily="2" charset="0"/>
              </a:rPr>
              <a:t> </a:t>
            </a:r>
            <a:r>
              <a:rPr lang="en-GB" sz="4000" b="1" noProof="0" dirty="0">
                <a:solidFill>
                  <a:srgbClr val="2484C6"/>
                </a:solidFill>
                <a:latin typeface="Montserrat SemiBold" pitchFamily="2" charset="0"/>
                <a:cs typeface="Dreaming Outloud Pro" panose="03050502040302030504" pitchFamily="66" charset="0"/>
              </a:rPr>
              <a:t>One Planet Menu Collab</a:t>
            </a:r>
            <a:endParaRPr kumimoji="0" lang="en-GB" sz="4000" b="1" i="0" u="none" strike="noStrike" kern="1200" cap="none" spc="0" normalizeH="0" baseline="0" noProof="0" dirty="0">
              <a:ln>
                <a:noFill/>
              </a:ln>
              <a:solidFill>
                <a:srgbClr val="00B259"/>
              </a:solidFill>
              <a:effectLst/>
              <a:uLnTx/>
              <a:uFillTx/>
              <a:latin typeface="Montserrat SemiBold" pitchFamily="2" charset="0"/>
              <a:cs typeface="Dreaming Outloud Pro" panose="03050502040302030504" pitchFamily="66" charset="0"/>
            </a:endParaRPr>
          </a:p>
        </p:txBody>
      </p:sp>
      <p:sp>
        <p:nvSpPr>
          <p:cNvPr id="6" name="TextBox 1">
            <a:extLst>
              <a:ext uri="{FF2B5EF4-FFF2-40B4-BE49-F238E27FC236}">
                <a16:creationId xmlns:a16="http://schemas.microsoft.com/office/drawing/2014/main" id="{88D1B02D-227F-AE20-384D-41543EEAD453}"/>
              </a:ext>
            </a:extLst>
          </p:cNvPr>
          <p:cNvSpPr txBox="1"/>
          <p:nvPr/>
        </p:nvSpPr>
        <p:spPr>
          <a:xfrm>
            <a:off x="5221023" y="1618434"/>
            <a:ext cx="6480264" cy="1569660"/>
          </a:xfrm>
          <a:prstGeom prst="rect">
            <a:avLst/>
          </a:prstGeom>
          <a:noFill/>
          <a:effectLst>
            <a:softEdge rad="63500"/>
          </a:effectLst>
        </p:spPr>
        <p:txBody>
          <a:bodyPr wrap="square" lIns="91440" tIns="45720" rIns="91440" bIns="45720" rtlCol="0" anchor="t">
            <a:spAutoFit/>
          </a:bodyPr>
          <a:lstStyle/>
          <a:p>
            <a:pPr algn="ctr">
              <a:defRPr/>
            </a:pPr>
            <a:r>
              <a:rPr lang="en-GB" sz="3200" b="1" noProof="0" dirty="0">
                <a:solidFill>
                  <a:srgbClr val="2484C6"/>
                </a:solidFill>
                <a:latin typeface="Montserrat" pitchFamily="2" charset="0"/>
                <a:cs typeface="Dreaming Outloud Pro" panose="03050502040302030504" pitchFamily="66" charset="0"/>
              </a:rPr>
              <a:t>In groups you must create a super-quick picnic menu and say how it is </a:t>
            </a:r>
            <a:r>
              <a:rPr lang="gd-GB" sz="3200" b="1" dirty="0" err="1">
                <a:solidFill>
                  <a:srgbClr val="2484C6"/>
                </a:solidFill>
                <a:latin typeface="Montserrat" pitchFamily="2" charset="0"/>
                <a:cs typeface="Dreaming Outloud Pro" panose="03050502040302030504" pitchFamily="66" charset="0"/>
              </a:rPr>
              <a:t>served</a:t>
            </a:r>
            <a:r>
              <a:rPr lang="en-GB" sz="3200" b="1" noProof="0" dirty="0">
                <a:solidFill>
                  <a:srgbClr val="00B259"/>
                </a:solidFill>
                <a:latin typeface="Montserrat" pitchFamily="2" charset="0"/>
                <a:cs typeface="Dreaming Outloud Pro" panose="03050502040302030504" pitchFamily="66" charset="0"/>
              </a:rPr>
              <a:t>!</a:t>
            </a:r>
          </a:p>
        </p:txBody>
      </p:sp>
      <p:pic>
        <p:nvPicPr>
          <p:cNvPr id="12" name="Picture 7" descr="Shape, circle&#10;&#10;Description automatically generated">
            <a:extLst>
              <a:ext uri="{FF2B5EF4-FFF2-40B4-BE49-F238E27FC236}">
                <a16:creationId xmlns:a16="http://schemas.microsoft.com/office/drawing/2014/main" id="{CAD87E6E-078D-8D62-95FA-52FD6ADEE0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0713" y="2040329"/>
            <a:ext cx="4544756" cy="3280417"/>
          </a:xfrm>
          <a:prstGeom prst="rect">
            <a:avLst/>
          </a:prstGeom>
        </p:spPr>
      </p:pic>
      <p:sp>
        <p:nvSpPr>
          <p:cNvPr id="13" name="TextBox 1">
            <a:extLst>
              <a:ext uri="{FF2B5EF4-FFF2-40B4-BE49-F238E27FC236}">
                <a16:creationId xmlns:a16="http://schemas.microsoft.com/office/drawing/2014/main" id="{E095016D-4411-6116-53A2-2952666A4A74}"/>
              </a:ext>
            </a:extLst>
          </p:cNvPr>
          <p:cNvSpPr txBox="1"/>
          <p:nvPr/>
        </p:nvSpPr>
        <p:spPr>
          <a:xfrm>
            <a:off x="5221023" y="4028610"/>
            <a:ext cx="6480264" cy="2062103"/>
          </a:xfrm>
          <a:prstGeom prst="rect">
            <a:avLst/>
          </a:prstGeom>
          <a:noFill/>
          <a:effectLst>
            <a:softEdge rad="63500"/>
          </a:effectLst>
        </p:spPr>
        <p:txBody>
          <a:bodyPr wrap="square" lIns="91440" tIns="45720" rIns="91440" bIns="45720" rtlCol="0" anchor="t">
            <a:spAutoFit/>
          </a:bodyPr>
          <a:lstStyle/>
          <a:p>
            <a:pPr algn="ctr">
              <a:defRPr/>
            </a:pPr>
            <a:r>
              <a:rPr lang="en-GB" sz="3200" b="1" noProof="0" dirty="0">
                <a:solidFill>
                  <a:srgbClr val="2484C6"/>
                </a:solidFill>
                <a:latin typeface="Montserrat" pitchFamily="2" charset="0"/>
                <a:cs typeface="Dreaming Outloud Pro" panose="03050502040302030504" pitchFamily="66" charset="0"/>
              </a:rPr>
              <a:t>Remember: </a:t>
            </a:r>
            <a:r>
              <a:rPr lang="en-GB" sz="3200" b="1" noProof="0" dirty="0">
                <a:solidFill>
                  <a:srgbClr val="00B259"/>
                </a:solidFill>
                <a:latin typeface="Montserrat" pitchFamily="2" charset="0"/>
                <a:cs typeface="Dreaming Outloud Pro" panose="03050502040302030504" pitchFamily="66" charset="0"/>
              </a:rPr>
              <a:t>Local in-season food</a:t>
            </a:r>
            <a:r>
              <a:rPr lang="en-GB" sz="3200" b="1" noProof="0" dirty="0">
                <a:solidFill>
                  <a:srgbClr val="2484C6"/>
                </a:solidFill>
                <a:latin typeface="Montserrat" pitchFamily="2" charset="0"/>
                <a:cs typeface="Dreaming Outloud Pro" panose="03050502040302030504" pitchFamily="66" charset="0"/>
              </a:rPr>
              <a:t>, </a:t>
            </a:r>
            <a:r>
              <a:rPr lang="en-GB" sz="3200" b="1" noProof="0" dirty="0">
                <a:solidFill>
                  <a:srgbClr val="8F53A1"/>
                </a:solidFill>
                <a:latin typeface="Montserrat" pitchFamily="2" charset="0"/>
                <a:cs typeface="Dreaming Outloud Pro" panose="03050502040302030504" pitchFamily="66" charset="0"/>
              </a:rPr>
              <a:t>ethically traded food</a:t>
            </a:r>
            <a:r>
              <a:rPr lang="en-GB" sz="3200" b="1" noProof="0" dirty="0">
                <a:solidFill>
                  <a:srgbClr val="2484C6"/>
                </a:solidFill>
                <a:latin typeface="Montserrat" pitchFamily="2" charset="0"/>
                <a:cs typeface="Dreaming Outloud Pro" panose="03050502040302030504" pitchFamily="66" charset="0"/>
              </a:rPr>
              <a:t>, </a:t>
            </a:r>
            <a:r>
              <a:rPr lang="en-GB" sz="3200" b="1" noProof="0" dirty="0">
                <a:solidFill>
                  <a:srgbClr val="FFC000"/>
                </a:solidFill>
                <a:latin typeface="Montserrat" pitchFamily="2" charset="0"/>
                <a:cs typeface="Dreaming Outloud Pro" panose="03050502040302030504" pitchFamily="66" charset="0"/>
              </a:rPr>
              <a:t>organically grown food </a:t>
            </a:r>
            <a:r>
              <a:rPr lang="en-GB" sz="3200" b="1" noProof="0" dirty="0">
                <a:solidFill>
                  <a:srgbClr val="2484C6"/>
                </a:solidFill>
                <a:latin typeface="Montserrat" pitchFamily="2" charset="0"/>
                <a:cs typeface="Dreaming Outloud Pro" panose="03050502040302030504" pitchFamily="66" charset="0"/>
              </a:rPr>
              <a:t>and packaging! </a:t>
            </a:r>
          </a:p>
        </p:txBody>
      </p:sp>
    </p:spTree>
    <p:extLst>
      <p:ext uri="{BB962C8B-B14F-4D97-AF65-F5344CB8AC3E}">
        <p14:creationId xmlns:p14="http://schemas.microsoft.com/office/powerpoint/2010/main" val="269440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8B26C-9B98-CAB3-8955-54CC6BB1F3FC}"/>
            </a:ext>
          </a:extLst>
        </p:cNvPr>
        <p:cNvGrpSpPr/>
        <p:nvPr/>
      </p:nvGrpSpPr>
      <p:grpSpPr>
        <a:xfrm>
          <a:off x="0" y="0"/>
          <a:ext cx="0" cy="0"/>
          <a:chOff x="0" y="0"/>
          <a:chExt cx="0" cy="0"/>
        </a:xfrm>
      </p:grpSpPr>
      <p:sp>
        <p:nvSpPr>
          <p:cNvPr id="4" name="TextBox 6">
            <a:extLst>
              <a:ext uri="{FF2B5EF4-FFF2-40B4-BE49-F238E27FC236}">
                <a16:creationId xmlns:a16="http://schemas.microsoft.com/office/drawing/2014/main" id="{B5CB9946-A38D-150F-694E-CED3730340BC}"/>
              </a:ext>
            </a:extLst>
          </p:cNvPr>
          <p:cNvSpPr txBox="1"/>
          <p:nvPr/>
        </p:nvSpPr>
        <p:spPr>
          <a:xfrm>
            <a:off x="615769" y="2154480"/>
            <a:ext cx="4295278" cy="584775"/>
          </a:xfrm>
          <a:prstGeom prst="rect">
            <a:avLst/>
          </a:prstGeom>
          <a:noFill/>
        </p:spPr>
        <p:txBody>
          <a:bodyPr wrap="square" rtlCol="0">
            <a:spAutoFit/>
          </a:bodyPr>
          <a:lstStyle/>
          <a:p>
            <a:r>
              <a:rPr lang="gd-GB" sz="3200" dirty="0">
                <a:solidFill>
                  <a:srgbClr val="FFC000"/>
                </a:solidFill>
                <a:latin typeface="Montserrat Medium" pitchFamily="2" charset="0"/>
              </a:rPr>
              <a:t>1. </a:t>
            </a:r>
            <a:r>
              <a:rPr lang="gd-GB" sz="3200" dirty="0" err="1">
                <a:solidFill>
                  <a:srgbClr val="2484C6"/>
                </a:solidFill>
                <a:latin typeface="Montserrat Medium" pitchFamily="2" charset="0"/>
              </a:rPr>
              <a:t>Traditional</a:t>
            </a:r>
            <a:r>
              <a:rPr lang="gd-GB" sz="3200" dirty="0">
                <a:solidFill>
                  <a:srgbClr val="2484C6"/>
                </a:solidFill>
                <a:latin typeface="Montserrat Medium" pitchFamily="2" charset="0"/>
              </a:rPr>
              <a:t> </a:t>
            </a:r>
            <a:r>
              <a:rPr lang="gd-GB" sz="3200" dirty="0" err="1">
                <a:solidFill>
                  <a:srgbClr val="2484C6"/>
                </a:solidFill>
                <a:latin typeface="Montserrat Medium" pitchFamily="2" charset="0"/>
              </a:rPr>
              <a:t>Foods</a:t>
            </a:r>
            <a:r>
              <a:rPr lang="en-GB" sz="3200" dirty="0">
                <a:solidFill>
                  <a:srgbClr val="2484C6"/>
                </a:solidFill>
                <a:latin typeface="Montserrat Medium" pitchFamily="2" charset="0"/>
              </a:rPr>
              <a:t>:</a:t>
            </a:r>
          </a:p>
        </p:txBody>
      </p:sp>
      <p:sp>
        <p:nvSpPr>
          <p:cNvPr id="28" name="TextBox 1">
            <a:extLst>
              <a:ext uri="{FF2B5EF4-FFF2-40B4-BE49-F238E27FC236}">
                <a16:creationId xmlns:a16="http://schemas.microsoft.com/office/drawing/2014/main" id="{380B3F36-C973-4F64-8C9B-B4AC413DAF9D}"/>
              </a:ext>
            </a:extLst>
          </p:cNvPr>
          <p:cNvSpPr txBox="1"/>
          <p:nvPr/>
        </p:nvSpPr>
        <p:spPr>
          <a:xfrm>
            <a:off x="228601" y="814228"/>
            <a:ext cx="11598442" cy="1077218"/>
          </a:xfrm>
          <a:prstGeom prst="rect">
            <a:avLst/>
          </a:prstGeom>
          <a:noFill/>
          <a:effectLst>
            <a:softEdge rad="63500"/>
          </a:effectLst>
        </p:spPr>
        <p:txBody>
          <a:bodyPr wrap="square" lIns="91440" tIns="45720" rIns="91440" bIns="45720" rtlCol="0" anchor="t">
            <a:spAutoFit/>
          </a:bodyPr>
          <a:lstStyle/>
          <a:p>
            <a:r>
              <a:rPr lang="en-GB" sz="3200" b="1" dirty="0">
                <a:solidFill>
                  <a:srgbClr val="FFC000"/>
                </a:solidFill>
                <a:latin typeface="Montserrat Medium" pitchFamily="2" charset="0"/>
              </a:rPr>
              <a:t>Question</a:t>
            </a:r>
            <a:r>
              <a:rPr lang="gd-GB" sz="3200" b="1" dirty="0">
                <a:solidFill>
                  <a:srgbClr val="FFC000"/>
                </a:solidFill>
                <a:latin typeface="Montserrat Medium" pitchFamily="2" charset="0"/>
              </a:rPr>
              <a:t>:</a:t>
            </a:r>
            <a:r>
              <a:rPr lang="en-GB" sz="3200" b="1" dirty="0">
                <a:solidFill>
                  <a:srgbClr val="FFC000"/>
                </a:solidFill>
                <a:latin typeface="Montserrat Medium" pitchFamily="2" charset="0"/>
              </a:rPr>
              <a:t> </a:t>
            </a:r>
            <a:r>
              <a:rPr lang="gd-GB" sz="3200" dirty="0" err="1">
                <a:solidFill>
                  <a:srgbClr val="2484C6"/>
                </a:solidFill>
                <a:latin typeface="Montserrat Medium" pitchFamily="2" charset="0"/>
              </a:rPr>
              <a:t>How</a:t>
            </a:r>
            <a:r>
              <a:rPr lang="gd-GB" sz="3200" dirty="0">
                <a:solidFill>
                  <a:srgbClr val="2484C6"/>
                </a:solidFill>
                <a:latin typeface="Montserrat Medium" pitchFamily="2" charset="0"/>
              </a:rPr>
              <a:t> </a:t>
            </a:r>
            <a:r>
              <a:rPr lang="gd-GB" sz="3200" dirty="0" err="1">
                <a:solidFill>
                  <a:srgbClr val="2484C6"/>
                </a:solidFill>
                <a:latin typeface="Montserrat Medium" pitchFamily="2" charset="0"/>
              </a:rPr>
              <a:t>could</a:t>
            </a:r>
            <a:r>
              <a:rPr lang="gd-GB" sz="3200" dirty="0">
                <a:solidFill>
                  <a:srgbClr val="2484C6"/>
                </a:solidFill>
                <a:latin typeface="Montserrat Medium" pitchFamily="2" charset="0"/>
              </a:rPr>
              <a:t> I </a:t>
            </a:r>
            <a:r>
              <a:rPr lang="gd-GB" sz="3200" dirty="0" err="1">
                <a:solidFill>
                  <a:srgbClr val="2484C6"/>
                </a:solidFill>
                <a:latin typeface="Montserrat Medium" pitchFamily="2" charset="0"/>
              </a:rPr>
              <a:t>represent</a:t>
            </a:r>
            <a:r>
              <a:rPr lang="gd-GB" sz="3200" dirty="0">
                <a:solidFill>
                  <a:srgbClr val="2484C6"/>
                </a:solidFill>
                <a:latin typeface="Montserrat Medium" pitchFamily="2" charset="0"/>
              </a:rPr>
              <a:t> </a:t>
            </a:r>
            <a:r>
              <a:rPr lang="gd-GB" sz="3200" dirty="0" err="1">
                <a:solidFill>
                  <a:srgbClr val="2484C6"/>
                </a:solidFill>
                <a:latin typeface="Montserrat Medium" pitchFamily="2" charset="0"/>
              </a:rPr>
              <a:t>Scottish</a:t>
            </a:r>
            <a:r>
              <a:rPr lang="gd-GB" sz="3200" dirty="0">
                <a:solidFill>
                  <a:srgbClr val="2484C6"/>
                </a:solidFill>
                <a:latin typeface="Montserrat Medium" pitchFamily="2" charset="0"/>
              </a:rPr>
              <a:t> Gaelic </a:t>
            </a:r>
            <a:r>
              <a:rPr lang="gd-GB" sz="3200" dirty="0" err="1">
                <a:solidFill>
                  <a:srgbClr val="2484C6"/>
                </a:solidFill>
                <a:latin typeface="Montserrat Medium" pitchFamily="2" charset="0"/>
              </a:rPr>
              <a:t>within</a:t>
            </a:r>
            <a:r>
              <a:rPr lang="gd-GB" sz="3200" dirty="0">
                <a:solidFill>
                  <a:srgbClr val="2484C6"/>
                </a:solidFill>
                <a:latin typeface="Montserrat Medium" pitchFamily="2" charset="0"/>
              </a:rPr>
              <a:t> a </a:t>
            </a:r>
            <a:r>
              <a:rPr lang="gd-GB" sz="3200" dirty="0" err="1">
                <a:solidFill>
                  <a:srgbClr val="2484C6"/>
                </a:solidFill>
                <a:latin typeface="Montserrat Medium" pitchFamily="2" charset="0"/>
              </a:rPr>
              <a:t>One</a:t>
            </a:r>
            <a:r>
              <a:rPr lang="gd-GB" sz="3200" dirty="0">
                <a:solidFill>
                  <a:srgbClr val="2484C6"/>
                </a:solidFill>
                <a:latin typeface="Montserrat Medium" pitchFamily="2" charset="0"/>
              </a:rPr>
              <a:t> </a:t>
            </a:r>
            <a:r>
              <a:rPr lang="gd-GB" sz="3200" dirty="0" err="1">
                <a:solidFill>
                  <a:srgbClr val="2484C6"/>
                </a:solidFill>
                <a:latin typeface="Montserrat Medium" pitchFamily="2" charset="0"/>
              </a:rPr>
              <a:t>Planet</a:t>
            </a:r>
            <a:r>
              <a:rPr lang="gd-GB" sz="3200" dirty="0">
                <a:solidFill>
                  <a:srgbClr val="2484C6"/>
                </a:solidFill>
                <a:latin typeface="Montserrat Medium" pitchFamily="2" charset="0"/>
              </a:rPr>
              <a:t> Picnic</a:t>
            </a:r>
            <a:r>
              <a:rPr lang="en-GB" sz="3200" dirty="0">
                <a:solidFill>
                  <a:srgbClr val="2484C6"/>
                </a:solidFill>
                <a:latin typeface="Montserrat Medium" pitchFamily="2" charset="0"/>
              </a:rPr>
              <a:t>?</a:t>
            </a:r>
            <a:endParaRPr lang="en-GB" sz="3200" dirty="0">
              <a:solidFill>
                <a:srgbClr val="2484C6"/>
              </a:solidFill>
              <a:latin typeface="Montserrat Medium" pitchFamily="2" charset="0"/>
              <a:cs typeface="Arial"/>
            </a:endParaRPr>
          </a:p>
        </p:txBody>
      </p:sp>
      <p:pic>
        <p:nvPicPr>
          <p:cNvPr id="3" name="Dealbh 2" descr="Dealbh sa bheil biadh, meas, milseag, dearc&#10;&#10;Dh’fhaoidte gum bi susbaint a ghineas AI ceàrr.">
            <a:extLst>
              <a:ext uri="{FF2B5EF4-FFF2-40B4-BE49-F238E27FC236}">
                <a16:creationId xmlns:a16="http://schemas.microsoft.com/office/drawing/2014/main" id="{2AE81C22-1752-F92E-7189-E37246CAD7F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0696" b="87608" l="6371" r="27703">
                        <a14:foregroundMark x1="16602" y1="50684" x2="16602" y2="50684"/>
                      </a14:backgroundRemoval>
                    </a14:imgEffect>
                  </a14:imgLayer>
                </a14:imgProps>
              </a:ext>
              <a:ext uri="{28A0092B-C50C-407E-A947-70E740481C1C}">
                <a14:useLocalDpi xmlns:a14="http://schemas.microsoft.com/office/drawing/2010/main" val="0"/>
              </a:ext>
            </a:extLst>
          </a:blip>
          <a:srcRect l="3704" t="46082" r="69630" b="7778"/>
          <a:stretch>
            <a:fillRect/>
          </a:stretch>
        </p:blipFill>
        <p:spPr>
          <a:xfrm>
            <a:off x="5915331" y="1553922"/>
            <a:ext cx="1607572" cy="1854350"/>
          </a:xfrm>
          <a:prstGeom prst="rect">
            <a:avLst/>
          </a:prstGeom>
        </p:spPr>
      </p:pic>
      <p:pic>
        <p:nvPicPr>
          <p:cNvPr id="5" name="Dealbh 4" descr="Dealbh sa bheil biadh, meas, milseag, dearc&#10;&#10;Dh’fhaoidte gum bi susbaint a ghineas AI ceàrr.">
            <a:extLst>
              <a:ext uri="{FF2B5EF4-FFF2-40B4-BE49-F238E27FC236}">
                <a16:creationId xmlns:a16="http://schemas.microsoft.com/office/drawing/2014/main" id="{303173C5-3A5B-BD9F-2AD4-0950723D9F6D}"/>
              </a:ext>
            </a:extLst>
          </p:cNvPr>
          <p:cNvPicPr>
            <a:picLocks noChangeAspect="1"/>
          </p:cNvPicPr>
          <p:nvPr/>
        </p:nvPicPr>
        <p:blipFill>
          <a:blip r:embed="rId5">
            <a:extLst>
              <a:ext uri="{BEBA8EAE-BF5A-486C-A8C5-ECC9F3942E4B}">
                <a14:imgProps xmlns:a14="http://schemas.microsoft.com/office/drawing/2010/main">
                  <a14:imgLayer r:embed="rId4">
                    <a14:imgEffect>
                      <a14:backgroundRemoval t="7129" b="42676" l="5599" r="27214">
                        <a14:foregroundMark x1="27214" y1="18652" x2="27214" y2="18652"/>
                        <a14:foregroundMark x1="5599" y1="19141" x2="5599" y2="19141"/>
                      </a14:backgroundRemoval>
                    </a14:imgEffect>
                  </a14:imgLayer>
                </a14:imgProps>
              </a:ext>
              <a:ext uri="{28A0092B-C50C-407E-A947-70E740481C1C}">
                <a14:useLocalDpi xmlns:a14="http://schemas.microsoft.com/office/drawing/2010/main" val="0"/>
              </a:ext>
            </a:extLst>
          </a:blip>
          <a:srcRect l="3353" t="2690" r="70799" b="52749"/>
          <a:stretch>
            <a:fillRect/>
          </a:stretch>
        </p:blipFill>
        <p:spPr>
          <a:xfrm>
            <a:off x="3630960" y="3644700"/>
            <a:ext cx="1793910" cy="2061779"/>
          </a:xfrm>
          <a:prstGeom prst="rect">
            <a:avLst/>
          </a:prstGeom>
        </p:spPr>
      </p:pic>
      <p:pic>
        <p:nvPicPr>
          <p:cNvPr id="6" name="Dealbh 5" descr="Dealbh sa bheil biadh, meas, milseag, dearc&#10;&#10;Dh’fhaoidte gum bi susbaint a ghineas AI ceàrr.">
            <a:extLst>
              <a:ext uri="{FF2B5EF4-FFF2-40B4-BE49-F238E27FC236}">
                <a16:creationId xmlns:a16="http://schemas.microsoft.com/office/drawing/2014/main" id="{92D9ACCB-0677-A4E1-AB8D-8119F372DA54}"/>
              </a:ext>
            </a:extLst>
          </p:cNvPr>
          <p:cNvPicPr>
            <a:picLocks noChangeAspect="1"/>
          </p:cNvPicPr>
          <p:nvPr/>
        </p:nvPicPr>
        <p:blipFill>
          <a:blip r:embed="rId6">
            <a:extLst>
              <a:ext uri="{BEBA8EAE-BF5A-486C-A8C5-ECC9F3942E4B}">
                <a14:imgProps xmlns:a14="http://schemas.microsoft.com/office/drawing/2010/main">
                  <a14:imgLayer r:embed="rId4">
                    <a14:imgEffect>
                      <a14:backgroundRemoval t="9473" b="30176" l="29362" r="46159">
                        <a14:foregroundMark x1="45313" y1="14551" x2="45443" y2="17383"/>
                        <a14:foregroundMark x1="46159" y1="14746" x2="46159" y2="14746"/>
                        <a14:foregroundMark x1="42708" y1="11426" x2="42708" y2="11426"/>
                        <a14:foregroundMark x1="41992" y1="10645" x2="41992" y2="10645"/>
                        <a14:foregroundMark x1="40625" y1="9570" x2="40625" y2="9570"/>
                        <a14:foregroundMark x1="37305" y1="9570" x2="37305" y2="9570"/>
                        <a14:foregroundMark x1="36133" y1="9766" x2="36133" y2="9766"/>
                        <a14:foregroundMark x1="32096" y1="10840" x2="32096" y2="10840"/>
                        <a14:foregroundMark x1="31380" y1="11523" x2="31380" y2="11523"/>
                        <a14:foregroundMark x1="30208" y1="16504" x2="30208" y2="16504"/>
                        <a14:foregroundMark x1="35417" y1="25684" x2="35417" y2="25684"/>
                        <a14:foregroundMark x1="31510" y1="17578" x2="37891" y2="24121"/>
                        <a14:foregroundMark x1="43685" y1="18164" x2="39779" y2="25684"/>
                        <a14:foregroundMark x1="44010" y1="18848" x2="42969" y2="23633"/>
                        <a14:foregroundMark x1="35286" y1="10547" x2="35286" y2="10547"/>
                        <a14:foregroundMark x1="36458" y1="10156" x2="36458" y2="10156"/>
                        <a14:foregroundMark x1="36003" y1="9570" x2="36003" y2="9570"/>
                        <a14:foregroundMark x1="34570" y1="9766" x2="34570" y2="9766"/>
                        <a14:foregroundMark x1="30924" y1="12402" x2="30924" y2="12402"/>
                        <a14:foregroundMark x1="29753" y1="15820" x2="30924" y2="12109"/>
                        <a14:foregroundMark x1="30339" y1="12793" x2="30339" y2="12793"/>
                        <a14:foregroundMark x1="29883" y1="13379" x2="29883" y2="13379"/>
                        <a14:foregroundMark x1="29362" y1="14551" x2="29362" y2="14551"/>
                        <a14:foregroundMark x1="30078" y1="13477" x2="30078" y2="13477"/>
                        <a14:foregroundMark x1="30924" y1="11230" x2="30924" y2="11230"/>
                        <a14:foregroundMark x1="29883" y1="13379" x2="29883" y2="13379"/>
                        <a14:foregroundMark x1="38021" y1="30176" x2="38021" y2="30176"/>
                      </a14:backgroundRemoval>
                    </a14:imgEffect>
                  </a14:imgLayer>
                </a14:imgProps>
              </a:ext>
              <a:ext uri="{28A0092B-C50C-407E-A947-70E740481C1C}">
                <a14:useLocalDpi xmlns:a14="http://schemas.microsoft.com/office/drawing/2010/main" val="0"/>
              </a:ext>
            </a:extLst>
          </a:blip>
          <a:srcRect l="28712" t="7263" r="52770" b="67312"/>
          <a:stretch>
            <a:fillRect/>
          </a:stretch>
        </p:blipFill>
        <p:spPr>
          <a:xfrm>
            <a:off x="6253314" y="3734790"/>
            <a:ext cx="1771284" cy="1621235"/>
          </a:xfrm>
          <a:prstGeom prst="rect">
            <a:avLst/>
          </a:prstGeom>
        </p:spPr>
      </p:pic>
      <p:pic>
        <p:nvPicPr>
          <p:cNvPr id="7" name="Dealbh 6" descr="Dealbh sa bheil biadh, meas, milseag, dearc&#10;&#10;Dh’fhaoidte gum bi susbaint a ghineas AI ceàrr.">
            <a:extLst>
              <a:ext uri="{FF2B5EF4-FFF2-40B4-BE49-F238E27FC236}">
                <a16:creationId xmlns:a16="http://schemas.microsoft.com/office/drawing/2014/main" id="{A33877EC-44AC-6A95-3FCD-74E5CB6A75C5}"/>
              </a:ext>
            </a:extLst>
          </p:cNvPr>
          <p:cNvPicPr>
            <a:picLocks noChangeAspect="1"/>
          </p:cNvPicPr>
          <p:nvPr/>
        </p:nvPicPr>
        <p:blipFill>
          <a:blip r:embed="rId7">
            <a:extLst>
              <a:ext uri="{BEBA8EAE-BF5A-486C-A8C5-ECC9F3942E4B}">
                <a14:imgProps xmlns:a14="http://schemas.microsoft.com/office/drawing/2010/main">
                  <a14:imgLayer r:embed="rId4">
                    <a14:imgEffect>
                      <a14:backgroundRemoval t="4883" b="44336" l="49609" r="67904">
                        <a14:foregroundMark x1="50977" y1="10938" x2="57031" y2="8008"/>
                        <a14:foregroundMark x1="57031" y1="8008" x2="63346" y2="9473"/>
                        <a14:foregroundMark x1="63346" y1="9473" x2="65234" y2="12598"/>
                        <a14:foregroundMark x1="50130" y1="15918" x2="50130" y2="15918"/>
                        <a14:foregroundMark x1="49740" y1="12988" x2="49740" y2="12988"/>
                        <a14:foregroundMark x1="49740" y1="15137" x2="49740" y2="15137"/>
                        <a14:foregroundMark x1="49609" y1="13867" x2="49609" y2="13867"/>
                        <a14:foregroundMark x1="65951" y1="13184" x2="65951" y2="13184"/>
                        <a14:foregroundMark x1="63281" y1="32910" x2="56966" y2="35254"/>
                        <a14:foregroundMark x1="56966" y1="35254" x2="53060" y2="33594"/>
                        <a14:foregroundMark x1="61784" y1="35449" x2="61784" y2="35449"/>
                        <a14:foregroundMark x1="63867" y1="32715" x2="63867" y2="32715"/>
                        <a14:foregroundMark x1="64258" y1="31445" x2="64258" y2="31445"/>
                      </a14:backgroundRemoval>
                    </a14:imgEffect>
                  </a14:imgLayer>
                </a14:imgProps>
              </a:ext>
              <a:ext uri="{28A0092B-C50C-407E-A947-70E740481C1C}">
                <a14:useLocalDpi xmlns:a14="http://schemas.microsoft.com/office/drawing/2010/main" val="0"/>
              </a:ext>
            </a:extLst>
          </a:blip>
          <a:srcRect l="47622" r="29805" b="50643"/>
          <a:stretch>
            <a:fillRect/>
          </a:stretch>
        </p:blipFill>
        <p:spPr>
          <a:xfrm>
            <a:off x="9029934" y="1152249"/>
            <a:ext cx="1647780" cy="2401945"/>
          </a:xfrm>
          <a:prstGeom prst="rect">
            <a:avLst/>
          </a:prstGeom>
        </p:spPr>
      </p:pic>
      <p:pic>
        <p:nvPicPr>
          <p:cNvPr id="8" name="Dealbh 7" descr="Dealbh sa bheil biadh, meas, milseag, dearc&#10;&#10;Dh’fhaoidte gum bi susbaint a ghineas AI ceàrr.">
            <a:extLst>
              <a:ext uri="{FF2B5EF4-FFF2-40B4-BE49-F238E27FC236}">
                <a16:creationId xmlns:a16="http://schemas.microsoft.com/office/drawing/2014/main" id="{92C4C65E-5F35-5BBD-7368-CFBCC14D4228}"/>
              </a:ext>
            </a:extLst>
          </p:cNvPr>
          <p:cNvPicPr>
            <a:picLocks noChangeAspect="1"/>
          </p:cNvPicPr>
          <p:nvPr/>
        </p:nvPicPr>
        <p:blipFill>
          <a:blip r:embed="rId8">
            <a:extLst>
              <a:ext uri="{BEBA8EAE-BF5A-486C-A8C5-ECC9F3942E4B}">
                <a14:imgProps xmlns:a14="http://schemas.microsoft.com/office/drawing/2010/main">
                  <a14:imgLayer r:embed="rId4">
                    <a14:imgEffect>
                      <a14:backgroundRemoval t="47559" b="89355" l="71029" r="96745">
                        <a14:foregroundMark x1="94857" y1="49219" x2="94857" y2="49219"/>
                        <a14:foregroundMark x1="95378" y1="47559" x2="95378" y2="47559"/>
                        <a14:backgroundMark x1="86523" y1="79590" x2="93750" y2="65137"/>
                        <a14:backgroundMark x1="84766" y1="76367" x2="84766" y2="76367"/>
                        <a14:backgroundMark x1="82617" y1="78125" x2="87174" y2="75684"/>
                        <a14:backgroundMark x1="90625" y1="70313" x2="90625" y2="70313"/>
                        <a14:backgroundMark x1="89323" y1="73438" x2="89323" y2="73438"/>
                        <a14:backgroundMark x1="89648" y1="72461" x2="89648" y2="72461"/>
                        <a14:backgroundMark x1="90169" y1="70996" x2="90169" y2="70996"/>
                        <a14:backgroundMark x1="83268" y1="75684" x2="83268" y2="75684"/>
                      </a14:backgroundRemoval>
                    </a14:imgEffect>
                  </a14:imgLayer>
                </a14:imgProps>
              </a:ext>
              <a:ext uri="{28A0092B-C50C-407E-A947-70E740481C1C}">
                <a14:useLocalDpi xmlns:a14="http://schemas.microsoft.com/office/drawing/2010/main" val="0"/>
              </a:ext>
            </a:extLst>
          </a:blip>
          <a:srcRect l="67856" t="45088" b="5555"/>
          <a:stretch>
            <a:fillRect/>
          </a:stretch>
        </p:blipFill>
        <p:spPr>
          <a:xfrm>
            <a:off x="9064959" y="3764359"/>
            <a:ext cx="2226749" cy="2279413"/>
          </a:xfrm>
          <a:prstGeom prst="rect">
            <a:avLst/>
          </a:prstGeom>
        </p:spPr>
      </p:pic>
      <p:pic>
        <p:nvPicPr>
          <p:cNvPr id="9" name="Dealbh 8" descr="Dealbh sa bheil biadh, meas, milseag, dearc&#10;&#10;Dh’fhaoidte gum bi susbaint a ghineas AI ceàrr.">
            <a:extLst>
              <a:ext uri="{FF2B5EF4-FFF2-40B4-BE49-F238E27FC236}">
                <a16:creationId xmlns:a16="http://schemas.microsoft.com/office/drawing/2014/main" id="{2F16D10F-6A05-BCEC-8CB7-C17BDBE87192}"/>
              </a:ext>
            </a:extLst>
          </p:cNvPr>
          <p:cNvPicPr>
            <a:picLocks noChangeAspect="1"/>
          </p:cNvPicPr>
          <p:nvPr/>
        </p:nvPicPr>
        <p:blipFill>
          <a:blip r:embed="rId9">
            <a:extLst>
              <a:ext uri="{BEBA8EAE-BF5A-486C-A8C5-ECC9F3942E4B}">
                <a14:imgProps xmlns:a14="http://schemas.microsoft.com/office/drawing/2010/main">
                  <a14:imgLayer r:embed="rId4">
                    <a14:imgEffect>
                      <a14:backgroundRemoval t="8594" b="41602" l="71224" r="94661">
                        <a14:foregroundMark x1="72201" y1="17969" x2="72201" y2="21094"/>
                        <a14:foregroundMark x1="71289" y1="18359" x2="71289" y2="18359"/>
                        <a14:foregroundMark x1="94661" y1="19531" x2="94661" y2="19531"/>
                      </a14:backgroundRemoval>
                    </a14:imgEffect>
                  </a14:imgLayer>
                </a14:imgProps>
              </a:ext>
              <a:ext uri="{28A0092B-C50C-407E-A947-70E740481C1C}">
                <a14:useLocalDpi xmlns:a14="http://schemas.microsoft.com/office/drawing/2010/main" val="0"/>
              </a:ext>
            </a:extLst>
          </a:blip>
          <a:srcRect l="70000" t="4678" r="2962" b="54094"/>
          <a:stretch>
            <a:fillRect/>
          </a:stretch>
        </p:blipFill>
        <p:spPr>
          <a:xfrm>
            <a:off x="566173" y="3610786"/>
            <a:ext cx="2054340" cy="2088406"/>
          </a:xfrm>
          <a:prstGeom prst="rect">
            <a:avLst/>
          </a:prstGeom>
        </p:spPr>
      </p:pic>
      <p:sp>
        <p:nvSpPr>
          <p:cNvPr id="10" name="TextBox 6">
            <a:extLst>
              <a:ext uri="{FF2B5EF4-FFF2-40B4-BE49-F238E27FC236}">
                <a16:creationId xmlns:a16="http://schemas.microsoft.com/office/drawing/2014/main" id="{A5295616-3458-5215-7328-4FECE8A0E8AB}"/>
              </a:ext>
            </a:extLst>
          </p:cNvPr>
          <p:cNvSpPr txBox="1"/>
          <p:nvPr/>
        </p:nvSpPr>
        <p:spPr>
          <a:xfrm>
            <a:off x="6253314" y="5739180"/>
            <a:ext cx="1771284" cy="523220"/>
          </a:xfrm>
          <a:prstGeom prst="rect">
            <a:avLst/>
          </a:prstGeom>
          <a:noFill/>
        </p:spPr>
        <p:txBody>
          <a:bodyPr wrap="square" rtlCol="0">
            <a:spAutoFit/>
          </a:bodyPr>
          <a:lstStyle/>
          <a:p>
            <a:r>
              <a:rPr lang="gd-GB" sz="2800" dirty="0" err="1">
                <a:solidFill>
                  <a:srgbClr val="2484C6"/>
                </a:solidFill>
                <a:latin typeface="Montserrat Medium" pitchFamily="2" charset="0"/>
              </a:rPr>
              <a:t>Crowdie</a:t>
            </a:r>
            <a:endParaRPr lang="en-GB" sz="2800" dirty="0">
              <a:solidFill>
                <a:srgbClr val="2484C6"/>
              </a:solidFill>
              <a:latin typeface="Montserrat Medium" pitchFamily="2" charset="0"/>
            </a:endParaRPr>
          </a:p>
        </p:txBody>
      </p:sp>
      <p:sp>
        <p:nvSpPr>
          <p:cNvPr id="11" name="TextBox 6">
            <a:extLst>
              <a:ext uri="{FF2B5EF4-FFF2-40B4-BE49-F238E27FC236}">
                <a16:creationId xmlns:a16="http://schemas.microsoft.com/office/drawing/2014/main" id="{EBB2337A-B4E1-BE14-F131-4D0FBD768201}"/>
              </a:ext>
            </a:extLst>
          </p:cNvPr>
          <p:cNvSpPr txBox="1"/>
          <p:nvPr/>
        </p:nvSpPr>
        <p:spPr>
          <a:xfrm>
            <a:off x="8650901" y="5676253"/>
            <a:ext cx="3054863" cy="523220"/>
          </a:xfrm>
          <a:prstGeom prst="rect">
            <a:avLst/>
          </a:prstGeom>
          <a:noFill/>
        </p:spPr>
        <p:txBody>
          <a:bodyPr wrap="square" rtlCol="0">
            <a:spAutoFit/>
          </a:bodyPr>
          <a:lstStyle/>
          <a:p>
            <a:r>
              <a:rPr lang="gd-GB" sz="2800" dirty="0" err="1">
                <a:solidFill>
                  <a:srgbClr val="2484C6"/>
                </a:solidFill>
                <a:latin typeface="Montserrat Medium" pitchFamily="2" charset="0"/>
              </a:rPr>
              <a:t>Heather-honey</a:t>
            </a:r>
            <a:endParaRPr lang="en-GB" sz="2800" dirty="0">
              <a:solidFill>
                <a:srgbClr val="2484C6"/>
              </a:solidFill>
              <a:latin typeface="Montserrat Medium" pitchFamily="2" charset="0"/>
            </a:endParaRPr>
          </a:p>
        </p:txBody>
      </p:sp>
      <p:sp>
        <p:nvSpPr>
          <p:cNvPr id="12" name="TextBox 6">
            <a:extLst>
              <a:ext uri="{FF2B5EF4-FFF2-40B4-BE49-F238E27FC236}">
                <a16:creationId xmlns:a16="http://schemas.microsoft.com/office/drawing/2014/main" id="{C18B9B04-F502-32BF-BF08-A3E74CE726A6}"/>
              </a:ext>
            </a:extLst>
          </p:cNvPr>
          <p:cNvSpPr txBox="1"/>
          <p:nvPr/>
        </p:nvSpPr>
        <p:spPr>
          <a:xfrm>
            <a:off x="566173" y="5736762"/>
            <a:ext cx="1902321" cy="523220"/>
          </a:xfrm>
          <a:prstGeom prst="rect">
            <a:avLst/>
          </a:prstGeom>
          <a:noFill/>
        </p:spPr>
        <p:txBody>
          <a:bodyPr wrap="square" rtlCol="0">
            <a:spAutoFit/>
          </a:bodyPr>
          <a:lstStyle/>
          <a:p>
            <a:r>
              <a:rPr lang="gd-GB" sz="2800" dirty="0" err="1">
                <a:solidFill>
                  <a:srgbClr val="2484C6"/>
                </a:solidFill>
                <a:latin typeface="Montserrat Medium" pitchFamily="2" charset="0"/>
              </a:rPr>
              <a:t>Oatcakes</a:t>
            </a:r>
            <a:endParaRPr lang="en-GB" sz="2800" dirty="0">
              <a:solidFill>
                <a:srgbClr val="2484C6"/>
              </a:solidFill>
              <a:latin typeface="Montserrat Medium" pitchFamily="2" charset="0"/>
            </a:endParaRPr>
          </a:p>
        </p:txBody>
      </p:sp>
      <p:sp>
        <p:nvSpPr>
          <p:cNvPr id="13" name="TextBox 6">
            <a:extLst>
              <a:ext uri="{FF2B5EF4-FFF2-40B4-BE49-F238E27FC236}">
                <a16:creationId xmlns:a16="http://schemas.microsoft.com/office/drawing/2014/main" id="{4605A297-7A33-31A5-C85C-53E93BB0BBEA}"/>
              </a:ext>
            </a:extLst>
          </p:cNvPr>
          <p:cNvSpPr txBox="1"/>
          <p:nvPr/>
        </p:nvSpPr>
        <p:spPr>
          <a:xfrm>
            <a:off x="3582775" y="5736762"/>
            <a:ext cx="1902321" cy="523220"/>
          </a:xfrm>
          <a:prstGeom prst="rect">
            <a:avLst/>
          </a:prstGeom>
          <a:noFill/>
        </p:spPr>
        <p:txBody>
          <a:bodyPr wrap="square" rtlCol="0">
            <a:spAutoFit/>
          </a:bodyPr>
          <a:lstStyle/>
          <a:p>
            <a:r>
              <a:rPr lang="gd-GB" sz="2800" dirty="0" err="1">
                <a:solidFill>
                  <a:srgbClr val="2484C6"/>
                </a:solidFill>
                <a:latin typeface="Montserrat Medium" pitchFamily="2" charset="0"/>
              </a:rPr>
              <a:t>Bannock</a:t>
            </a:r>
            <a:endParaRPr lang="en-GB" sz="2800" dirty="0">
              <a:solidFill>
                <a:srgbClr val="2484C6"/>
              </a:solidFill>
              <a:latin typeface="Montserrat Medium" pitchFamily="2" charset="0"/>
            </a:endParaRPr>
          </a:p>
        </p:txBody>
      </p:sp>
      <p:sp>
        <p:nvSpPr>
          <p:cNvPr id="14" name="TextBox 6">
            <a:extLst>
              <a:ext uri="{FF2B5EF4-FFF2-40B4-BE49-F238E27FC236}">
                <a16:creationId xmlns:a16="http://schemas.microsoft.com/office/drawing/2014/main" id="{D4B911F2-3D26-F18A-D560-E038BDA7BA17}"/>
              </a:ext>
            </a:extLst>
          </p:cNvPr>
          <p:cNvSpPr txBox="1"/>
          <p:nvPr/>
        </p:nvSpPr>
        <p:spPr>
          <a:xfrm>
            <a:off x="5972252" y="2837870"/>
            <a:ext cx="1550651" cy="523220"/>
          </a:xfrm>
          <a:prstGeom prst="rect">
            <a:avLst/>
          </a:prstGeom>
          <a:noFill/>
        </p:spPr>
        <p:txBody>
          <a:bodyPr wrap="square" rtlCol="0">
            <a:spAutoFit/>
          </a:bodyPr>
          <a:lstStyle/>
          <a:p>
            <a:r>
              <a:rPr lang="gd-GB" sz="2800" dirty="0" err="1">
                <a:solidFill>
                  <a:srgbClr val="2484C6"/>
                </a:solidFill>
                <a:latin typeface="Montserrat Medium" pitchFamily="2" charset="0"/>
              </a:rPr>
              <a:t>Berries</a:t>
            </a:r>
            <a:endParaRPr lang="en-GB" sz="2800" dirty="0">
              <a:solidFill>
                <a:srgbClr val="2484C6"/>
              </a:solidFill>
              <a:latin typeface="Montserrat Medium" pitchFamily="2" charset="0"/>
            </a:endParaRPr>
          </a:p>
        </p:txBody>
      </p:sp>
      <p:sp>
        <p:nvSpPr>
          <p:cNvPr id="16" name="TextBox 6">
            <a:extLst>
              <a:ext uri="{FF2B5EF4-FFF2-40B4-BE49-F238E27FC236}">
                <a16:creationId xmlns:a16="http://schemas.microsoft.com/office/drawing/2014/main" id="{854469E9-CDB2-8B42-07FD-326F058791BA}"/>
              </a:ext>
            </a:extLst>
          </p:cNvPr>
          <p:cNvSpPr txBox="1"/>
          <p:nvPr/>
        </p:nvSpPr>
        <p:spPr>
          <a:xfrm>
            <a:off x="8694441" y="3087566"/>
            <a:ext cx="2226749" cy="523220"/>
          </a:xfrm>
          <a:prstGeom prst="rect">
            <a:avLst/>
          </a:prstGeom>
          <a:noFill/>
        </p:spPr>
        <p:txBody>
          <a:bodyPr wrap="square" rtlCol="0">
            <a:spAutoFit/>
          </a:bodyPr>
          <a:lstStyle/>
          <a:p>
            <a:r>
              <a:rPr lang="gd-GB" sz="2800" dirty="0" err="1">
                <a:solidFill>
                  <a:srgbClr val="2484C6"/>
                </a:solidFill>
                <a:latin typeface="Montserrat Medium" pitchFamily="2" charset="0"/>
              </a:rPr>
              <a:t>Cranachan</a:t>
            </a:r>
            <a:endParaRPr lang="en-GB" sz="2800" dirty="0">
              <a:solidFill>
                <a:srgbClr val="2484C6"/>
              </a:solidFill>
              <a:latin typeface="Montserrat Medium" pitchFamily="2" charset="0"/>
            </a:endParaRPr>
          </a:p>
        </p:txBody>
      </p:sp>
      <p:sp>
        <p:nvSpPr>
          <p:cNvPr id="17" name="TextBox 6">
            <a:extLst>
              <a:ext uri="{FF2B5EF4-FFF2-40B4-BE49-F238E27FC236}">
                <a16:creationId xmlns:a16="http://schemas.microsoft.com/office/drawing/2014/main" id="{DC1C6C88-DDE8-CC76-BB09-735CC1E76950}"/>
              </a:ext>
            </a:extLst>
          </p:cNvPr>
          <p:cNvSpPr txBox="1"/>
          <p:nvPr/>
        </p:nvSpPr>
        <p:spPr>
          <a:xfrm>
            <a:off x="6311124" y="5696212"/>
            <a:ext cx="1655664" cy="649188"/>
          </a:xfrm>
          <a:prstGeom prst="ellipse">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gd-GB" sz="2400" dirty="0">
                <a:solidFill>
                  <a:srgbClr val="00B259"/>
                </a:solidFill>
                <a:latin typeface="Montserrat Medium" pitchFamily="2" charset="0"/>
              </a:rPr>
              <a:t>Gruth</a:t>
            </a:r>
            <a:endParaRPr lang="en-GB" sz="2800" dirty="0">
              <a:solidFill>
                <a:srgbClr val="00B259"/>
              </a:solidFill>
              <a:latin typeface="Montserrat Medium" pitchFamily="2" charset="0"/>
            </a:endParaRPr>
          </a:p>
        </p:txBody>
      </p:sp>
      <p:sp>
        <p:nvSpPr>
          <p:cNvPr id="18" name="TextBox 6">
            <a:extLst>
              <a:ext uri="{FF2B5EF4-FFF2-40B4-BE49-F238E27FC236}">
                <a16:creationId xmlns:a16="http://schemas.microsoft.com/office/drawing/2014/main" id="{4DCC9C69-793E-B4BD-E4A1-B77015BF08DD}"/>
              </a:ext>
            </a:extLst>
          </p:cNvPr>
          <p:cNvSpPr txBox="1"/>
          <p:nvPr/>
        </p:nvSpPr>
        <p:spPr>
          <a:xfrm>
            <a:off x="8310718" y="5607694"/>
            <a:ext cx="3556510" cy="649188"/>
          </a:xfrm>
          <a:prstGeom prst="ellipse">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gd-GB" sz="2400" dirty="0">
                <a:solidFill>
                  <a:srgbClr val="00B259"/>
                </a:solidFill>
                <a:latin typeface="Montserrat Medium" pitchFamily="2" charset="0"/>
              </a:rPr>
              <a:t>Mil an fhraoich</a:t>
            </a:r>
            <a:endParaRPr lang="en-GB" sz="2400" dirty="0">
              <a:solidFill>
                <a:srgbClr val="00B259"/>
              </a:solidFill>
              <a:latin typeface="Montserrat Medium" pitchFamily="2" charset="0"/>
            </a:endParaRPr>
          </a:p>
        </p:txBody>
      </p:sp>
      <p:sp>
        <p:nvSpPr>
          <p:cNvPr id="19" name="TextBox 6">
            <a:extLst>
              <a:ext uri="{FF2B5EF4-FFF2-40B4-BE49-F238E27FC236}">
                <a16:creationId xmlns:a16="http://schemas.microsoft.com/office/drawing/2014/main" id="{75439D5B-73BA-500D-B6AA-030D6C655DF6}"/>
              </a:ext>
            </a:extLst>
          </p:cNvPr>
          <p:cNvSpPr txBox="1"/>
          <p:nvPr/>
        </p:nvSpPr>
        <p:spPr>
          <a:xfrm>
            <a:off x="162700" y="5613675"/>
            <a:ext cx="3076145" cy="649188"/>
          </a:xfrm>
          <a:prstGeom prst="ellipse">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gd-GB" sz="2400" dirty="0">
                <a:solidFill>
                  <a:srgbClr val="00B259"/>
                </a:solidFill>
                <a:latin typeface="Montserrat Medium" pitchFamily="2" charset="0"/>
              </a:rPr>
              <a:t>Arain-coirce </a:t>
            </a:r>
            <a:endParaRPr lang="en-GB" sz="2400" dirty="0">
              <a:solidFill>
                <a:srgbClr val="00B259"/>
              </a:solidFill>
              <a:latin typeface="Montserrat Medium" pitchFamily="2" charset="0"/>
            </a:endParaRPr>
          </a:p>
        </p:txBody>
      </p:sp>
      <p:sp>
        <p:nvSpPr>
          <p:cNvPr id="2" name="TextBox 6">
            <a:extLst>
              <a:ext uri="{FF2B5EF4-FFF2-40B4-BE49-F238E27FC236}">
                <a16:creationId xmlns:a16="http://schemas.microsoft.com/office/drawing/2014/main" id="{8FD948A1-4218-77E0-F883-7B9503336465}"/>
              </a:ext>
            </a:extLst>
          </p:cNvPr>
          <p:cNvSpPr txBox="1"/>
          <p:nvPr/>
        </p:nvSpPr>
        <p:spPr>
          <a:xfrm>
            <a:off x="3385971" y="5613675"/>
            <a:ext cx="2283888" cy="649188"/>
          </a:xfrm>
          <a:prstGeom prst="ellipse">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gd-GB" sz="2400" dirty="0">
                <a:solidFill>
                  <a:srgbClr val="00B259"/>
                </a:solidFill>
                <a:latin typeface="Montserrat Medium" pitchFamily="2" charset="0"/>
              </a:rPr>
              <a:t>Bonnach</a:t>
            </a:r>
            <a:r>
              <a:rPr lang="gd-GB" sz="2000" dirty="0">
                <a:solidFill>
                  <a:srgbClr val="00B259"/>
                </a:solidFill>
                <a:latin typeface="Montserrat Medium" pitchFamily="2" charset="0"/>
              </a:rPr>
              <a:t> </a:t>
            </a:r>
            <a:endParaRPr lang="en-GB" sz="2000" dirty="0">
              <a:solidFill>
                <a:srgbClr val="00B259"/>
              </a:solidFill>
              <a:latin typeface="Montserrat Medium" pitchFamily="2" charset="0"/>
            </a:endParaRPr>
          </a:p>
        </p:txBody>
      </p:sp>
      <p:sp>
        <p:nvSpPr>
          <p:cNvPr id="15" name="TextBox 6">
            <a:extLst>
              <a:ext uri="{FF2B5EF4-FFF2-40B4-BE49-F238E27FC236}">
                <a16:creationId xmlns:a16="http://schemas.microsoft.com/office/drawing/2014/main" id="{A5EA3729-C327-F7CB-B3AC-BF4F6AF11684}"/>
              </a:ext>
            </a:extLst>
          </p:cNvPr>
          <p:cNvSpPr txBox="1"/>
          <p:nvPr/>
        </p:nvSpPr>
        <p:spPr>
          <a:xfrm>
            <a:off x="5617769" y="2745415"/>
            <a:ext cx="2201080" cy="649188"/>
          </a:xfrm>
          <a:prstGeom prst="ellipse">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gd-GB" sz="2400" dirty="0">
                <a:solidFill>
                  <a:srgbClr val="00B259"/>
                </a:solidFill>
                <a:latin typeface="Montserrat Medium" pitchFamily="2" charset="0"/>
              </a:rPr>
              <a:t>Dearcan</a:t>
            </a:r>
            <a:r>
              <a:rPr lang="gd-GB" sz="2000" dirty="0">
                <a:solidFill>
                  <a:srgbClr val="00B259"/>
                </a:solidFill>
                <a:latin typeface="Montserrat Medium" pitchFamily="2" charset="0"/>
              </a:rPr>
              <a:t> </a:t>
            </a:r>
            <a:endParaRPr lang="en-GB" sz="2000" dirty="0">
              <a:solidFill>
                <a:srgbClr val="00B259"/>
              </a:solidFill>
              <a:latin typeface="Montserrat Medium" pitchFamily="2" charset="0"/>
            </a:endParaRPr>
          </a:p>
        </p:txBody>
      </p:sp>
      <p:sp>
        <p:nvSpPr>
          <p:cNvPr id="21" name="TextBox 6">
            <a:extLst>
              <a:ext uri="{FF2B5EF4-FFF2-40B4-BE49-F238E27FC236}">
                <a16:creationId xmlns:a16="http://schemas.microsoft.com/office/drawing/2014/main" id="{EE8A4A38-4696-A82B-08BA-18CFAFADDC98}"/>
              </a:ext>
            </a:extLst>
          </p:cNvPr>
          <p:cNvSpPr txBox="1"/>
          <p:nvPr/>
        </p:nvSpPr>
        <p:spPr>
          <a:xfrm>
            <a:off x="8256644" y="3036496"/>
            <a:ext cx="3102341" cy="649188"/>
          </a:xfrm>
          <a:prstGeom prst="ellipse">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gd-GB" sz="2400" dirty="0">
                <a:solidFill>
                  <a:srgbClr val="00B259"/>
                </a:solidFill>
                <a:latin typeface="Montserrat Medium" pitchFamily="2" charset="0"/>
              </a:rPr>
              <a:t>Crannachan</a:t>
            </a:r>
            <a:r>
              <a:rPr lang="gd-GB" sz="2000" dirty="0">
                <a:solidFill>
                  <a:srgbClr val="00B259"/>
                </a:solidFill>
                <a:latin typeface="Montserrat Medium" pitchFamily="2" charset="0"/>
              </a:rPr>
              <a:t> </a:t>
            </a:r>
            <a:endParaRPr lang="en-GB" sz="2000" dirty="0">
              <a:solidFill>
                <a:srgbClr val="00B259"/>
              </a:solidFill>
              <a:latin typeface="Montserrat Medium" pitchFamily="2" charset="0"/>
            </a:endParaRPr>
          </a:p>
        </p:txBody>
      </p:sp>
    </p:spTree>
    <p:extLst>
      <p:ext uri="{BB962C8B-B14F-4D97-AF65-F5344CB8AC3E}">
        <p14:creationId xmlns:p14="http://schemas.microsoft.com/office/powerpoint/2010/main" val="2422434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5"/>
                                        </p:tgtEl>
                                        <p:attrNameLst>
                                          <p:attrName>style.visibility</p:attrName>
                                        </p:attrNameLst>
                                      </p:cBhvr>
                                      <p:to>
                                        <p:strVal val="visible"/>
                                      </p:to>
                                    </p:set>
                                    <p:anim calcmode="lin" valueType="num">
                                      <p:cBhvr additive="base">
                                        <p:cTn id="61" dur="500" fill="hold"/>
                                        <p:tgtEl>
                                          <p:spTgt spid="15"/>
                                        </p:tgtEl>
                                        <p:attrNameLst>
                                          <p:attrName>ppt_x</p:attrName>
                                        </p:attrNameLst>
                                      </p:cBhvr>
                                      <p:tavLst>
                                        <p:tav tm="0">
                                          <p:val>
                                            <p:strVal val="#ppt_x"/>
                                          </p:val>
                                        </p:tav>
                                        <p:tav tm="100000">
                                          <p:val>
                                            <p:strVal val="#ppt_x"/>
                                          </p:val>
                                        </p:tav>
                                      </p:tavLst>
                                    </p:anim>
                                    <p:anim calcmode="lin" valueType="num">
                                      <p:cBhvr additive="base">
                                        <p:cTn id="6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1"/>
                                        </p:tgtEl>
                                        <p:attrNameLst>
                                          <p:attrName>style.visibility</p:attrName>
                                        </p:attrNameLst>
                                      </p:cBhvr>
                                      <p:to>
                                        <p:strVal val="visible"/>
                                      </p:to>
                                    </p:set>
                                    <p:anim calcmode="lin" valueType="num">
                                      <p:cBhvr additive="base">
                                        <p:cTn id="73" dur="500" fill="hold"/>
                                        <p:tgtEl>
                                          <p:spTgt spid="21"/>
                                        </p:tgtEl>
                                        <p:attrNameLst>
                                          <p:attrName>ppt_x</p:attrName>
                                        </p:attrNameLst>
                                      </p:cBhvr>
                                      <p:tavLst>
                                        <p:tav tm="0">
                                          <p:val>
                                            <p:strVal val="#ppt_x"/>
                                          </p:val>
                                        </p:tav>
                                        <p:tav tm="100000">
                                          <p:val>
                                            <p:strVal val="#ppt_x"/>
                                          </p:val>
                                        </p:tav>
                                      </p:tavLst>
                                    </p:anim>
                                    <p:anim calcmode="lin" valueType="num">
                                      <p:cBhvr additive="base">
                                        <p:cTn id="7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P spid="16" grpId="0"/>
      <p:bldP spid="17" grpId="0" animBg="1"/>
      <p:bldP spid="18" grpId="0" animBg="1"/>
      <p:bldP spid="19" grpId="0" animBg="1"/>
      <p:bldP spid="2" grpId="0" animBg="1"/>
      <p:bldP spid="15" grpId="0" animBg="1"/>
      <p:bldP spid="2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e4ab90b-327c-46d1-b9d2-833791a37eb0">
      <Terms xmlns="http://schemas.microsoft.com/office/infopath/2007/PartnerControls"/>
    </lcf76f155ced4ddcb4097134ff3c332f>
    <TaxCatchAll xmlns="71d41891-031e-49f1-aee3-129e0e544dfe" xsi:nil="true"/>
    <SharedWithUsers xmlns="71d41891-031e-49f1-aee3-129e0e544dfe">
      <UserInfo>
        <DisplayName>Joe Oxley-Glenister</DisplayName>
        <AccountId>92</AccountId>
        <AccountType/>
      </UserInfo>
    </SharedWithUsers>
    <Favourite xmlns="9e4ab90b-327c-46d1-b9d2-833791a37eb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BCD1DC043BCF4CBE87886E6686590E" ma:contentTypeVersion="20" ma:contentTypeDescription="Create a new document." ma:contentTypeScope="" ma:versionID="834b3893cc5e5912e486aaf6869eeade">
  <xsd:schema xmlns:xsd="http://www.w3.org/2001/XMLSchema" xmlns:xs="http://www.w3.org/2001/XMLSchema" xmlns:p="http://schemas.microsoft.com/office/2006/metadata/properties" xmlns:ns2="9e4ab90b-327c-46d1-b9d2-833791a37eb0" xmlns:ns3="71d41891-031e-49f1-aee3-129e0e544dfe" targetNamespace="http://schemas.microsoft.com/office/2006/metadata/properties" ma:root="true" ma:fieldsID="7b8f4d399fe2263c4924dd3a32ff063e" ns2:_="" ns3:_="">
    <xsd:import namespace="9e4ab90b-327c-46d1-b9d2-833791a37eb0"/>
    <xsd:import namespace="71d41891-031e-49f1-aee3-129e0e544df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Favourit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e4ab90b-327c-46d1-b9d2-833791a37e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2109655-3435-4a30-b52e-79b32fecab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Favourite" ma:index="26" nillable="true" ma:displayName="Favourite" ma:format="RadioButtons" ma:internalName="Favourite">
      <xsd:simpleType>
        <xsd:restriction base="dms:Choice">
          <xsd:enumeration value="Favourite?"/>
        </xsd:restrictio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1d41891-031e-49f1-aee3-129e0e544df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19719bb-11fa-4769-ac4c-26ec621cd373}" ma:internalName="TaxCatchAll" ma:showField="CatchAllData" ma:web="71d41891-031e-49f1-aee3-129e0e544df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198686-B4EC-46C6-880F-D3C2BEC19A6B}">
  <ds:schemaRefs>
    <ds:schemaRef ds:uri="71d41891-031e-49f1-aee3-129e0e544dfe"/>
    <ds:schemaRef ds:uri="http://schemas.microsoft.com/office/2006/documentManagement/types"/>
    <ds:schemaRef ds:uri="9e4ab90b-327c-46d1-b9d2-833791a37eb0"/>
    <ds:schemaRef ds:uri="http://purl.org/dc/elements/1.1/"/>
    <ds:schemaRef ds:uri="http://purl.org/dc/terms/"/>
    <ds:schemaRef ds:uri="http://schemas.microsoft.com/office/infopath/2007/PartnerControls"/>
    <ds:schemaRef ds:uri="http://www.w3.org/XML/1998/namespace"/>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41710532-B089-4FCC-961A-EF3E6FB61B2F}">
  <ds:schemaRefs>
    <ds:schemaRef ds:uri="http://schemas.microsoft.com/sharepoint/v3/contenttype/forms"/>
  </ds:schemaRefs>
</ds:datastoreItem>
</file>

<file path=customXml/itemProps3.xml><?xml version="1.0" encoding="utf-8"?>
<ds:datastoreItem xmlns:ds="http://schemas.openxmlformats.org/officeDocument/2006/customXml" ds:itemID="{D28C8F1C-4E37-4840-92F5-72671B34FC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e4ab90b-327c-46d1-b9d2-833791a37eb0"/>
    <ds:schemaRef ds:uri="71d41891-031e-49f1-aee3-129e0e544d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b7275684-4c5e-45dc-99a0-52c5389f765e}" enabled="0" method="" siteId="{b7275684-4c5e-45dc-99a0-52c5389f765e}" removed="1"/>
</clbl:labelList>
</file>

<file path=docProps/app.xml><?xml version="1.0" encoding="utf-8"?>
<Properties xmlns="http://schemas.openxmlformats.org/officeDocument/2006/extended-properties" xmlns:vt="http://schemas.openxmlformats.org/officeDocument/2006/docPropsVTypes">
  <TotalTime>2040</TotalTime>
  <Words>1391</Words>
  <Application>Microsoft Office PowerPoint</Application>
  <PresentationFormat>Sgrìn-leathann</PresentationFormat>
  <Paragraphs>177</Paragraphs>
  <Slides>12</Slides>
  <Notes>11</Notes>
  <HiddenSlides>1</HiddenSlides>
  <MMClips>0</MMClips>
  <ScaleCrop>false</ScaleCrop>
  <HeadingPairs>
    <vt:vector size="6" baseType="variant">
      <vt:variant>
        <vt:lpstr>Cruthan-clò gan cleachdadh</vt:lpstr>
      </vt:variant>
      <vt:variant>
        <vt:i4>9</vt:i4>
      </vt:variant>
      <vt:variant>
        <vt:lpstr>Ùrlar</vt:lpstr>
      </vt:variant>
      <vt:variant>
        <vt:i4>2</vt:i4>
      </vt:variant>
      <vt:variant>
        <vt:lpstr>Tiotalan nan sleamhnagan</vt:lpstr>
      </vt:variant>
      <vt:variant>
        <vt:i4>12</vt:i4>
      </vt:variant>
    </vt:vector>
  </HeadingPairs>
  <TitlesOfParts>
    <vt:vector size="23" baseType="lpstr">
      <vt:lpstr>Aptos</vt:lpstr>
      <vt:lpstr>Aptos Display</vt:lpstr>
      <vt:lpstr>Arial</vt:lpstr>
      <vt:lpstr>Arial</vt:lpstr>
      <vt:lpstr>Calibri</vt:lpstr>
      <vt:lpstr>Calibri Light</vt:lpstr>
      <vt:lpstr>Montserrat</vt:lpstr>
      <vt:lpstr>Montserrat Medium</vt:lpstr>
      <vt:lpstr>Montserrat SemiBold</vt:lpstr>
      <vt:lpstr>Office Theme</vt:lpstr>
      <vt:lpstr>2_Custom Design</vt:lpstr>
      <vt:lpstr>Taisbeanadh PowerPoint</vt:lpstr>
      <vt:lpstr>Taisbeanadh PowerPoint</vt:lpstr>
      <vt:lpstr>Taisbeanadh PowerPoint</vt:lpstr>
      <vt:lpstr>Taisbeanadh PowerPoint</vt:lpstr>
      <vt:lpstr>Taisbeanadh PowerPoint</vt:lpstr>
      <vt:lpstr>Taisbeanadh PowerPoint</vt:lpstr>
      <vt:lpstr>Taisbeanadh PowerPoint</vt:lpstr>
      <vt:lpstr>Taisbeanadh PowerPoint</vt:lpstr>
      <vt:lpstr>Taisbeanadh PowerPoint</vt:lpstr>
      <vt:lpstr>Taisbeanadh PowerPoint</vt:lpstr>
      <vt:lpstr>Taisbeanadh PowerPoint</vt:lpstr>
      <vt:lpstr>Taisbeanadh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Gabriel</dc:creator>
  <cp:lastModifiedBy>Jonathan Angell</cp:lastModifiedBy>
  <cp:revision>2</cp:revision>
  <dcterms:created xsi:type="dcterms:W3CDTF">2024-03-11T15:18:55Z</dcterms:created>
  <dcterms:modified xsi:type="dcterms:W3CDTF">2026-08-07T11:03:16Z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0x0101009CBCD1DC043BCF4CBE87886E6686590E</vt:lpwstr>
  </property>
  <property fmtid="{D5CDD505-2E9C-101B-9397-08002B2CF9AE}" pid="3" name="MediaServiceImageTags">
    <vt:lpwstr/>
  </property>
</Properties>
</file>